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8"/>
  </p:notesMasterIdLst>
  <p:sldIdLst>
    <p:sldId id="257" r:id="rId2"/>
    <p:sldId id="477" r:id="rId3"/>
    <p:sldId id="328" r:id="rId4"/>
    <p:sldId id="331" r:id="rId5"/>
    <p:sldId id="357" r:id="rId6"/>
    <p:sldId id="278" r:id="rId7"/>
    <p:sldId id="470" r:id="rId8"/>
    <p:sldId id="471" r:id="rId9"/>
    <p:sldId id="460" r:id="rId10"/>
    <p:sldId id="461" r:id="rId11"/>
    <p:sldId id="472" r:id="rId12"/>
    <p:sldId id="473" r:id="rId13"/>
    <p:sldId id="474" r:id="rId14"/>
    <p:sldId id="462" r:id="rId15"/>
    <p:sldId id="378" r:id="rId16"/>
    <p:sldId id="465" r:id="rId17"/>
    <p:sldId id="377" r:id="rId18"/>
    <p:sldId id="475" r:id="rId19"/>
    <p:sldId id="463" r:id="rId20"/>
    <p:sldId id="466" r:id="rId21"/>
    <p:sldId id="476" r:id="rId22"/>
    <p:sldId id="464" r:id="rId23"/>
    <p:sldId id="439" r:id="rId24"/>
    <p:sldId id="418" r:id="rId25"/>
    <p:sldId id="267" r:id="rId26"/>
    <p:sldId id="319" r:id="rId27"/>
  </p:sldIdLst>
  <p:sldSz cx="12192000" cy="6858000"/>
  <p:notesSz cx="6858000" cy="9144000"/>
  <p:embeddedFontLst>
    <p:embeddedFont>
      <p:font typeface="优设标题黑" panose="00000500000000000000" pitchFamily="2" charset="-122"/>
      <p:regular r:id="rId29"/>
    </p:embeddedFont>
    <p:embeddedFont>
      <p:font typeface="微软雅黑" panose="020B0503020204020204" pitchFamily="34" charset="-122"/>
      <p:regular r:id="rId30"/>
      <p:bold r:id="rId31"/>
    </p:embeddedFont>
    <p:embeddedFont>
      <p:font typeface="微软雅黑" panose="020B0503020204020204" pitchFamily="34" charset="-122"/>
      <p:regular r:id="rId30"/>
      <p:bold r:id="rId31"/>
    </p:embeddedFon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Segoe UI Historic" panose="020B0502040204020203" pitchFamily="3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AF2EE9E-0571-460F-8352-20D6CC551640}">
          <p14:sldIdLst>
            <p14:sldId id="257"/>
            <p14:sldId id="477"/>
          </p14:sldIdLst>
        </p14:section>
        <p14:section name="首屏" id="{1A23F21D-9E13-4D8D-BF01-FA4656BE6E6D}">
          <p14:sldIdLst>
            <p14:sldId id="328"/>
          </p14:sldIdLst>
        </p14:section>
        <p14:section name="自我介绍" id="{166231FE-5770-4E9E-A2AE-F66924A3062F}">
          <p14:sldIdLst>
            <p14:sldId id="331"/>
          </p14:sldIdLst>
        </p14:section>
        <p14:section name="分享大纲" id="{05F591AE-37C6-44D7-B5D5-5B2F2E701E6D}">
          <p14:sldIdLst>
            <p14:sldId id="357"/>
          </p14:sldIdLst>
        </p14:section>
        <p14:section name="ch1" id="{CDED221A-8C98-4581-AA83-9BB223C65A25}">
          <p14:sldIdLst>
            <p14:sldId id="278"/>
            <p14:sldId id="470"/>
            <p14:sldId id="471"/>
            <p14:sldId id="460"/>
            <p14:sldId id="461"/>
            <p14:sldId id="472"/>
            <p14:sldId id="473"/>
            <p14:sldId id="474"/>
            <p14:sldId id="462"/>
          </p14:sldIdLst>
        </p14:section>
        <p14:section name="ch2" id="{AA915A87-9C0A-4E09-BA79-0DE651E901AA}">
          <p14:sldIdLst>
            <p14:sldId id="378"/>
            <p14:sldId id="465"/>
          </p14:sldIdLst>
        </p14:section>
        <p14:section name="ch3" id="{E58B9C04-F6A0-45D1-8D78-36C4B354908B}">
          <p14:sldIdLst>
            <p14:sldId id="377"/>
            <p14:sldId id="475"/>
            <p14:sldId id="463"/>
          </p14:sldIdLst>
        </p14:section>
        <p14:section name="ch4" id="{C2B820EA-09C2-4A45-9D55-1974CC7F0DFC}">
          <p14:sldIdLst>
            <p14:sldId id="466"/>
            <p14:sldId id="476"/>
            <p14:sldId id="464"/>
          </p14:sldIdLst>
        </p14:section>
        <p14:section name="ch5" id="{8AA4D5CF-BB3F-4E16-9C9D-E771D33C1501}">
          <p14:sldIdLst>
            <p14:sldId id="439"/>
            <p14:sldId id="418"/>
          </p14:sldIdLst>
        </p14:section>
        <p14:section name="end" id="{708F5718-353B-40D5-987C-E440F5819B6B}">
          <p14:sldIdLst>
            <p14:sldId id="267"/>
          </p14:sldIdLst>
        </p14:section>
        <p14:section name="backup" id="{8D75C2CE-5164-4DBA-8C17-339A906F979F}">
          <p14:sldIdLst>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24"/>
    <p:restoredTop sz="70631"/>
  </p:normalViewPr>
  <p:slideViewPr>
    <p:cSldViewPr snapToGrid="0" snapToObjects="1">
      <p:cViewPr varScale="1">
        <p:scale>
          <a:sx n="63" d="100"/>
          <a:sy n="63" d="100"/>
        </p:scale>
        <p:origin x="13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8691BD-C247-5A43-912C-AE655260C99D}" type="datetimeFigureOut">
              <a:rPr lang="en-US" smtClean="0"/>
              <a:t>11/28/2021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3AEE6-67D0-CE46-BC8E-78700A31265E}" type="slidenum">
              <a:rPr lang="en-US" smtClean="0"/>
              <a:t>‹#›</a:t>
            </a:fld>
            <a:endParaRPr lang="en-US"/>
          </a:p>
        </p:txBody>
      </p:sp>
    </p:spTree>
    <p:extLst>
      <p:ext uri="{BB962C8B-B14F-4D97-AF65-F5344CB8AC3E}">
        <p14:creationId xmlns:p14="http://schemas.microsoft.com/office/powerpoint/2010/main" val="2867979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w3schools.com/sql/default.asp"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w3schools.com/sql/default.asp"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log.csdn.net/zhanghongju/article/details/3314034"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theintactone.com/2019/03/27/dbms-u3-topic-1-structured-query-language/"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log.csdn.net/zhanghongju/article/details/3314034"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theintactone.com/2019/03/27/dbms-u3-topic-1-structured-query-languag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a:extLst>
              <a:ext uri="{FF2B5EF4-FFF2-40B4-BE49-F238E27FC236}">
                <a16:creationId xmlns:a16="http://schemas.microsoft.com/office/drawing/2014/main" id="{530C52A8-5663-462A-BA44-061213EA7A2E}"/>
              </a:ext>
            </a:extLst>
          </p:cNvPr>
          <p:cNvSpPr>
            <a:spLocks noGrp="1" noRot="1" noChangeAspect="1" noChangeArrowheads="1"/>
          </p:cNvSpPr>
          <p:nvPr>
            <p:ph type="sldImg" idx="4294967295"/>
          </p:nvPr>
        </p:nvSpPr>
        <p:spPr>
          <a:ln>
            <a:miter lim="800000"/>
          </a:ln>
        </p:spPr>
      </p:sp>
      <p:sp>
        <p:nvSpPr>
          <p:cNvPr id="5122" name="备注占位符 2">
            <a:extLst>
              <a:ext uri="{FF2B5EF4-FFF2-40B4-BE49-F238E27FC236}">
                <a16:creationId xmlns:a16="http://schemas.microsoft.com/office/drawing/2014/main" id="{145D3DA0-D6F6-45C2-9CCF-E3C6CDCFD7DD}"/>
              </a:ext>
            </a:extLst>
          </p:cNvPr>
          <p:cNvSpPr>
            <a:spLocks noGrp="1" noChangeArrowheads="1"/>
          </p:cNvSpPr>
          <p:nvPr>
            <p:ph type="body" idx="4294967295"/>
          </p:nvPr>
        </p:nvSpPr>
        <p:spPr/>
        <p:txBody>
          <a:bodyPr/>
          <a:lstStyle/>
          <a:p>
            <a:endParaRPr lang="zh-CN" altLang="en-US"/>
          </a:p>
        </p:txBody>
      </p:sp>
      <p:sp>
        <p:nvSpPr>
          <p:cNvPr id="4" name="灯片编号占位符 3">
            <a:extLst>
              <a:ext uri="{FF2B5EF4-FFF2-40B4-BE49-F238E27FC236}">
                <a16:creationId xmlns:a16="http://schemas.microsoft.com/office/drawing/2014/main" id="{26515288-E2DB-4FF4-B5A3-313867F707FA}"/>
              </a:ext>
            </a:extLst>
          </p:cNvPr>
          <p:cNvSpPr>
            <a:spLocks noGrp="1"/>
          </p:cNvSpPr>
          <p:nvPr>
            <p:ph type="sldNum" sz="quarter" idx="10"/>
          </p:nvPr>
        </p:nvSpPr>
        <p:spPr>
          <a:xfrm>
            <a:off x="3884613" y="8685213"/>
            <a:ext cx="2971800" cy="458787"/>
          </a:xfrm>
          <a:prstGeom prst="rect">
            <a:avLst/>
          </a:prstGeom>
        </p:spPr>
        <p:txBody>
          <a:bodyPr anchor="b"/>
          <a:lstStyle/>
          <a:p>
            <a:pPr algn="r" eaLnBrk="0" hangingPunct="0">
              <a:defRPr/>
            </a:pPr>
            <a:fld id="{108A51AC-2F09-4E3F-9CE9-8C07DBB30AA6}" type="slidenum">
              <a:rPr lang="zh-CN" altLang="en-US" sz="1200">
                <a:solidFill>
                  <a:prstClr val="black"/>
                </a:solidFill>
                <a:latin typeface="Calibri" panose="020F0502020204030204" pitchFamily="34" charset="0"/>
                <a:sym typeface="+mn-ea"/>
              </a:rPr>
              <a:pPr algn="r" eaLnBrk="0" hangingPunct="0">
                <a:defRPr/>
              </a:pPr>
              <a:t>1</a:t>
            </a:fld>
            <a:endParaRPr lang="zh-CN" altLang="en-US" sz="1200">
              <a:solidFill>
                <a:prstClr val="black"/>
              </a:solidFill>
              <a:latin typeface="Calibri" panose="020F0502020204030204" pitchFamily="34" charset="0"/>
              <a:sym typeface="+mn-ea"/>
            </a:endParaRPr>
          </a:p>
        </p:txBody>
      </p:sp>
    </p:spTree>
    <p:extLst>
      <p:ext uri="{BB962C8B-B14F-4D97-AF65-F5344CB8AC3E}">
        <p14:creationId xmlns:p14="http://schemas.microsoft.com/office/powerpoint/2010/main" val="1530695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演示脚本：</a:t>
            </a:r>
            <a:endParaRPr lang="en-US" altLang="zh-CN" dirty="0"/>
          </a:p>
          <a:p>
            <a:r>
              <a:rPr lang="en-US" dirty="0"/>
              <a:t>tutorials/001.create.sql</a:t>
            </a:r>
          </a:p>
          <a:p>
            <a:r>
              <a:rPr lang="en-US" dirty="0"/>
              <a:t>tutorials/001.populate.sql</a:t>
            </a:r>
          </a:p>
          <a:p>
            <a:endParaRPr lang="en-US" dirty="0"/>
          </a:p>
          <a:p>
            <a:r>
              <a:rPr lang="zh-CN" altLang="en-US" dirty="0"/>
              <a:t>此处只需要执行脚本，不需要讲解</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14</a:t>
            </a:fld>
            <a:endParaRPr lang="en-US"/>
          </a:p>
        </p:txBody>
      </p:sp>
    </p:spTree>
    <p:extLst>
      <p:ext uri="{BB962C8B-B14F-4D97-AF65-F5344CB8AC3E}">
        <p14:creationId xmlns:p14="http://schemas.microsoft.com/office/powerpoint/2010/main" val="4068672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https://www.w3schools.com/sql/default.asp</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Table:</a:t>
            </a:r>
          </a:p>
          <a:p>
            <a:r>
              <a:rPr lang="en-US" dirty="0"/>
              <a:t>tutorials/017.table.sql</a:t>
            </a:r>
          </a:p>
          <a:p>
            <a:endParaRPr lang="en-US" dirty="0"/>
          </a:p>
          <a:p>
            <a:r>
              <a:rPr lang="en-US" dirty="0"/>
              <a:t>Query:</a:t>
            </a:r>
          </a:p>
          <a:p>
            <a:r>
              <a:rPr lang="en-US" dirty="0"/>
              <a:t>tutorials/ 002.select_from.sql - 009.max_min_avg.sql</a:t>
            </a:r>
          </a:p>
          <a:p>
            <a:endParaRPr lang="en-US" dirty="0"/>
          </a:p>
          <a:p>
            <a:r>
              <a:rPr lang="en-US" dirty="0"/>
              <a:t>Insert: tutorials/015.insert.sql ; Update &amp; Delete: tutorials/016.update_del.sql</a:t>
            </a:r>
          </a:p>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16</a:t>
            </a:fld>
            <a:endParaRPr lang="en-US"/>
          </a:p>
        </p:txBody>
      </p:sp>
    </p:spTree>
    <p:extLst>
      <p:ext uri="{BB962C8B-B14F-4D97-AF65-F5344CB8AC3E}">
        <p14:creationId xmlns:p14="http://schemas.microsoft.com/office/powerpoint/2010/main" val="2361450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相对高级，</a:t>
            </a:r>
            <a:r>
              <a:rPr lang="en-US" altLang="zh-CN" dirty="0"/>
              <a:t>SQL</a:t>
            </a:r>
            <a:r>
              <a:rPr lang="zh-CN" altLang="en-US" dirty="0"/>
              <a:t>的原理简单，但是在不同数据库上有很多定制功能，如函数，句法，数据库管理属于易学难精。</a:t>
            </a:r>
            <a:endParaRPr lang="en-US" altLang="zh-CN" dirty="0"/>
          </a:p>
          <a:p>
            <a:r>
              <a:rPr lang="zh-CN" altLang="en-US" dirty="0"/>
              <a:t>很多应用的瓶颈都是在数据库。</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17</a:t>
            </a:fld>
            <a:endParaRPr lang="en-US"/>
          </a:p>
        </p:txBody>
      </p:sp>
    </p:spTree>
    <p:extLst>
      <p:ext uri="{BB962C8B-B14F-4D97-AF65-F5344CB8AC3E}">
        <p14:creationId xmlns:p14="http://schemas.microsoft.com/office/powerpoint/2010/main" val="2421572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https://www.w3schools.com/sql/default.asp</a:t>
            </a:r>
            <a:endParaRPr lang="en-US" dirty="0"/>
          </a:p>
          <a:p>
            <a:endParaRPr lang="en-US" dirty="0"/>
          </a:p>
          <a:p>
            <a:r>
              <a:rPr lang="en-US" dirty="0"/>
              <a:t>Group</a:t>
            </a:r>
            <a:r>
              <a:rPr lang="zh-CN" altLang="en-US" dirty="0"/>
              <a:t> </a:t>
            </a:r>
            <a:r>
              <a:rPr lang="en-US" altLang="zh-CN" dirty="0"/>
              <a:t>By &amp; Having: tutorials/010.group_by.sql</a:t>
            </a:r>
          </a:p>
          <a:p>
            <a:r>
              <a:rPr lang="en-US" altLang="zh-CN" dirty="0" err="1"/>
              <a:t>Groupby</a:t>
            </a:r>
            <a:r>
              <a:rPr lang="en-US" altLang="zh-CN" dirty="0"/>
              <a:t> </a:t>
            </a:r>
            <a:r>
              <a:rPr lang="zh-CN" altLang="en-US" dirty="0"/>
              <a:t>返回分组</a:t>
            </a:r>
            <a:endParaRPr lang="en-US" altLang="zh-CN" dirty="0"/>
          </a:p>
          <a:p>
            <a:endParaRPr lang="en-US" altLang="zh-CN" dirty="0"/>
          </a:p>
          <a:p>
            <a:r>
              <a:rPr lang="en-US" altLang="zh-CN" dirty="0" err="1"/>
              <a:t>SubQuery</a:t>
            </a:r>
            <a:r>
              <a:rPr lang="en-US" altLang="zh-CN" dirty="0"/>
              <a:t>: tutorials/011.subquery.sql</a:t>
            </a:r>
          </a:p>
          <a:p>
            <a:endParaRPr lang="en-US" altLang="zh-CN" dirty="0"/>
          </a:p>
          <a:p>
            <a:r>
              <a:rPr lang="en-US" altLang="zh-CN" dirty="0"/>
              <a:t>Join:  tutorials/012.join.sql</a:t>
            </a:r>
          </a:p>
          <a:p>
            <a:r>
              <a:rPr lang="zh-CN" altLang="en-US" dirty="0"/>
              <a:t>连接主要是方便处理基表中空值的情况，根据</a:t>
            </a:r>
            <a:r>
              <a:rPr lang="en-US" altLang="zh-CN" dirty="0"/>
              <a:t>right</a:t>
            </a:r>
            <a:r>
              <a:rPr lang="zh-CN" altLang="en-US" dirty="0"/>
              <a:t>或</a:t>
            </a:r>
            <a:r>
              <a:rPr lang="en-US" altLang="zh-CN" dirty="0"/>
              <a:t>left</a:t>
            </a:r>
            <a:r>
              <a:rPr lang="zh-CN" altLang="en-US" dirty="0"/>
              <a:t>确定基表</a:t>
            </a:r>
            <a:endParaRPr lang="en-US" altLang="zh-CN" dirty="0"/>
          </a:p>
          <a:p>
            <a:endParaRPr lang="en-US" altLang="zh-CN" dirty="0"/>
          </a:p>
          <a:p>
            <a:r>
              <a:rPr lang="en-US" altLang="zh-CN" dirty="0"/>
              <a:t>Union:</a:t>
            </a:r>
            <a:r>
              <a:rPr lang="zh-CN" altLang="en-US" dirty="0"/>
              <a:t> 合集</a:t>
            </a:r>
            <a:endParaRPr lang="en-US" altLang="zh-CN" dirty="0"/>
          </a:p>
          <a:p>
            <a:r>
              <a:rPr lang="en-US" altLang="zh-CN" dirty="0"/>
              <a:t>tutorials/014.union.sql</a:t>
            </a:r>
          </a:p>
          <a:p>
            <a:endParaRPr lang="en-US" altLang="zh-CN" dirty="0"/>
          </a:p>
        </p:txBody>
      </p:sp>
      <p:sp>
        <p:nvSpPr>
          <p:cNvPr id="4" name="Slide Number Placeholder 3"/>
          <p:cNvSpPr>
            <a:spLocks noGrp="1"/>
          </p:cNvSpPr>
          <p:nvPr>
            <p:ph type="sldNum" sz="quarter" idx="5"/>
          </p:nvPr>
        </p:nvSpPr>
        <p:spPr/>
        <p:txBody>
          <a:bodyPr/>
          <a:lstStyle/>
          <a:p>
            <a:fld id="{B183AEE6-67D0-CE46-BC8E-78700A31265E}" type="slidenum">
              <a:rPr lang="en-US" smtClean="0"/>
              <a:t>18</a:t>
            </a:fld>
            <a:endParaRPr lang="en-US"/>
          </a:p>
        </p:txBody>
      </p:sp>
    </p:spTree>
    <p:extLst>
      <p:ext uri="{BB962C8B-B14F-4D97-AF65-F5344CB8AC3E}">
        <p14:creationId xmlns:p14="http://schemas.microsoft.com/office/powerpoint/2010/main" val="4165268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20</a:t>
            </a:fld>
            <a:endParaRPr lang="en-US"/>
          </a:p>
        </p:txBody>
      </p:sp>
    </p:spTree>
    <p:extLst>
      <p:ext uri="{BB962C8B-B14F-4D97-AF65-F5344CB8AC3E}">
        <p14:creationId xmlns:p14="http://schemas.microsoft.com/office/powerpoint/2010/main" val="1483173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bg1"/>
                </a:solidFill>
                <a:latin typeface="Microsoft YaHei" panose="020B0503020204020204" pitchFamily="34" charset="-122"/>
                <a:ea typeface="Microsoft YaHei" panose="020B0503020204020204" pitchFamily="34" charset="-122"/>
              </a:rPr>
              <a:t>是一种程序设计技术，用于实现面向对象编程语言里不同xq类型系统的数据之间的转换</a:t>
            </a:r>
            <a:r>
              <a:rPr lang="en-US" sz="1200" dirty="0">
                <a:solidFill>
                  <a:schemeClr val="bg1"/>
                </a:solidFill>
                <a:latin typeface="Microsoft YaHei" panose="020B0503020204020204" pitchFamily="34" charset="-122"/>
                <a:ea typeface="Microsoft YaHei" panose="020B0503020204020204" pitchFamily="34" charset="-122"/>
              </a:rPr>
              <a:t>。</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21</a:t>
            </a:fld>
            <a:endParaRPr lang="en-US"/>
          </a:p>
        </p:txBody>
      </p:sp>
    </p:spTree>
    <p:extLst>
      <p:ext uri="{BB962C8B-B14F-4D97-AF65-F5344CB8AC3E}">
        <p14:creationId xmlns:p14="http://schemas.microsoft.com/office/powerpoint/2010/main" val="483185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）讲解 </a:t>
            </a:r>
            <a:endParaRPr lang="en-US" altLang="zh-CN" dirty="0"/>
          </a:p>
          <a:p>
            <a:r>
              <a:rPr lang="en-US" dirty="0"/>
              <a:t>contact-center/config/</a:t>
            </a:r>
            <a:r>
              <a:rPr lang="en-US" dirty="0" err="1"/>
              <a:t>sql</a:t>
            </a:r>
            <a:r>
              <a:rPr lang="en-US" dirty="0"/>
              <a:t>/</a:t>
            </a:r>
            <a:r>
              <a:rPr lang="en-US" dirty="0" err="1"/>
              <a:t>cosinee</a:t>
            </a:r>
            <a:r>
              <a:rPr lang="en-US" dirty="0"/>
              <a:t>-MySQL-</a:t>
            </a:r>
            <a:r>
              <a:rPr lang="en-US" dirty="0" err="1"/>
              <a:t>slim.sql</a:t>
            </a:r>
            <a:endParaRPr lang="en-US" dirty="0"/>
          </a:p>
          <a:p>
            <a:endParaRPr lang="en-US" dirty="0"/>
          </a:p>
          <a:p>
            <a:r>
              <a:rPr lang="en-US" dirty="0"/>
              <a:t>2) </a:t>
            </a:r>
            <a:r>
              <a:rPr lang="zh-CN" altLang="en-US" dirty="0"/>
              <a:t>讲解</a:t>
            </a:r>
            <a:endParaRPr lang="en-US" altLang="zh-CN" dirty="0"/>
          </a:p>
          <a:p>
            <a:r>
              <a:rPr lang="zh-CN" altLang="en-US" dirty="0"/>
              <a:t>在源码中查看</a:t>
            </a:r>
            <a:r>
              <a:rPr lang="en-US" altLang="zh-CN" dirty="0"/>
              <a:t>Model</a:t>
            </a:r>
          </a:p>
          <a:p>
            <a:endParaRPr lang="en-US" dirty="0"/>
          </a:p>
          <a:p>
            <a:r>
              <a:rPr lang="en-US" altLang="zh-CN" dirty="0"/>
              <a:t>3</a:t>
            </a:r>
            <a:r>
              <a:rPr lang="zh-CN" altLang="en-US" dirty="0"/>
              <a:t>）讲解</a:t>
            </a:r>
            <a:endParaRPr lang="en-US" altLang="zh-CN" dirty="0"/>
          </a:p>
          <a:p>
            <a:r>
              <a:rPr lang="zh-CN" altLang="en-US" dirty="0"/>
              <a:t>查看数据</a:t>
            </a:r>
            <a:r>
              <a:rPr lang="en-US" altLang="zh-CN" dirty="0"/>
              <a:t>SQL</a:t>
            </a:r>
            <a:r>
              <a:rPr lang="zh-CN" altLang="en-US" dirty="0"/>
              <a:t>执行情况</a:t>
            </a:r>
            <a:endParaRPr lang="en-US" altLang="zh-CN" dirty="0"/>
          </a:p>
          <a:p>
            <a:r>
              <a:rPr lang="zh-CN" altLang="en-US" dirty="0"/>
              <a:t>设置环境变量</a:t>
            </a:r>
            <a:r>
              <a:rPr lang="en-US" altLang="zh-CN" dirty="0"/>
              <a:t> </a:t>
            </a:r>
          </a:p>
          <a:p>
            <a:r>
              <a:rPr lang="en-US" sz="1200" b="1" kern="1200" dirty="0" err="1">
                <a:solidFill>
                  <a:schemeClr val="tx1"/>
                </a:solidFill>
                <a:effectLst/>
                <a:latin typeface="+mn-lt"/>
                <a:ea typeface="+mn-ea"/>
                <a:cs typeface="+mn-cs"/>
              </a:rPr>
              <a:t>spring.jpa.show-sql</a:t>
            </a:r>
            <a:r>
              <a:rPr lang="en-US" sz="1200" b="1" kern="1200" dirty="0">
                <a:solidFill>
                  <a:schemeClr val="tx1"/>
                </a:solidFill>
                <a:effectLst/>
                <a:latin typeface="+mn-lt"/>
                <a:ea typeface="+mn-ea"/>
                <a:cs typeface="+mn-cs"/>
              </a:rPr>
              <a:t>=true</a:t>
            </a:r>
          </a:p>
          <a:p>
            <a:r>
              <a:rPr lang="en-US" sz="1200" b="1" kern="1200" dirty="0">
                <a:solidFill>
                  <a:schemeClr val="tx1"/>
                </a:solidFill>
                <a:effectLst/>
                <a:latin typeface="+mn-lt"/>
                <a:ea typeface="+mn-ea"/>
                <a:cs typeface="+mn-cs"/>
              </a:rPr>
              <a:t>Logger level INFO</a:t>
            </a:r>
          </a:p>
          <a:p>
            <a:r>
              <a:rPr lang="en-US" sz="1200" b="1" kern="1200" dirty="0">
                <a:solidFill>
                  <a:schemeClr val="tx1"/>
                </a:solidFill>
                <a:effectLst/>
                <a:latin typeface="+mn-lt"/>
                <a:ea typeface="+mn-ea"/>
                <a:cs typeface="+mn-cs"/>
              </a:rPr>
              <a:t>SPRING_JPA_SHOW_SQL=true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22</a:t>
            </a:fld>
            <a:endParaRPr lang="en-US"/>
          </a:p>
        </p:txBody>
      </p:sp>
    </p:spTree>
    <p:extLst>
      <p:ext uri="{BB962C8B-B14F-4D97-AF65-F5344CB8AC3E}">
        <p14:creationId xmlns:p14="http://schemas.microsoft.com/office/powerpoint/2010/main" val="3810916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24</a:t>
            </a:fld>
            <a:endParaRPr lang="en-US"/>
          </a:p>
        </p:txBody>
      </p:sp>
    </p:spTree>
    <p:extLst>
      <p:ext uri="{BB962C8B-B14F-4D97-AF65-F5344CB8AC3E}">
        <p14:creationId xmlns:p14="http://schemas.microsoft.com/office/powerpoint/2010/main" val="3214826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noChangeArrowheads="1"/>
          </p:cNvSpPr>
          <p:nvPr>
            <p:ph type="sldImg" idx="4294967295"/>
          </p:nvPr>
        </p:nvSpPr>
        <p:spPr>
          <a:ln>
            <a:miter lim="800000"/>
          </a:ln>
        </p:spPr>
      </p:sp>
      <p:sp>
        <p:nvSpPr>
          <p:cNvPr id="16386" name="备注占位符 2"/>
          <p:cNvSpPr>
            <a:spLocks noGrp="1" noChangeArrowheads="1"/>
          </p:cNvSpPr>
          <p:nvPr>
            <p:ph type="body" idx="4294967295"/>
          </p:nvPr>
        </p:nvSpPr>
        <p:spPr/>
        <p:txBody>
          <a:bodyPr/>
          <a:lstStyle/>
          <a:p>
            <a:endParaRPr lang="zh-CN" altLang="en-US"/>
          </a:p>
        </p:txBody>
      </p:sp>
      <p:sp>
        <p:nvSpPr>
          <p:cNvPr id="4" name="灯片编号占位符 3"/>
          <p:cNvSpPr>
            <a:spLocks noGrp="1"/>
          </p:cNvSpPr>
          <p:nvPr>
            <p:ph type="sldNum" sz="quarter" idx="10"/>
          </p:nvPr>
        </p:nvSpPr>
        <p:spPr>
          <a:xfrm>
            <a:off x="3884613" y="8685213"/>
            <a:ext cx="2971800" cy="458787"/>
          </a:xfrm>
          <a:prstGeom prst="rect">
            <a:avLst/>
          </a:prstGeom>
        </p:spPr>
        <p:txBody>
          <a:bodyPr anchor="b"/>
          <a:lstStyle/>
          <a:p>
            <a:pPr algn="r" eaLnBrk="0" hangingPunct="0">
              <a:defRPr/>
            </a:pPr>
            <a:fld id="{B8CAE832-7589-48FB-AC93-B62E2FC49744}" type="slidenum">
              <a:rPr lang="zh-CN" altLang="en-US" sz="1200">
                <a:solidFill>
                  <a:prstClr val="black"/>
                </a:solidFill>
                <a:latin typeface="Calibri" panose="020F0502020204030204" pitchFamily="34" charset="0"/>
                <a:sym typeface="+mn-ea"/>
              </a:rPr>
              <a:t>25</a:t>
            </a:fld>
            <a:endParaRPr lang="zh-CN" altLang="en-US" sz="1200">
              <a:solidFill>
                <a:prstClr val="black"/>
              </a:solidFill>
              <a:latin typeface="Calibri" panose="020F0502020204030204" pitchFamily="34" charset="0"/>
              <a:sym typeface="+mn-ea"/>
            </a:endParaRPr>
          </a:p>
        </p:txBody>
      </p:sp>
    </p:spTree>
    <p:extLst>
      <p:ext uri="{BB962C8B-B14F-4D97-AF65-F5344CB8AC3E}">
        <p14:creationId xmlns:p14="http://schemas.microsoft.com/office/powerpoint/2010/main" val="27919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a:extLst>
              <a:ext uri="{FF2B5EF4-FFF2-40B4-BE49-F238E27FC236}">
                <a16:creationId xmlns:a16="http://schemas.microsoft.com/office/drawing/2014/main" id="{530C52A8-5663-462A-BA44-061213EA7A2E}"/>
              </a:ext>
            </a:extLst>
          </p:cNvPr>
          <p:cNvSpPr>
            <a:spLocks noGrp="1" noRot="1" noChangeAspect="1" noChangeArrowheads="1"/>
          </p:cNvSpPr>
          <p:nvPr>
            <p:ph type="sldImg" idx="4294967295"/>
          </p:nvPr>
        </p:nvSpPr>
        <p:spPr>
          <a:ln>
            <a:miter lim="800000"/>
          </a:ln>
        </p:spPr>
      </p:sp>
      <p:sp>
        <p:nvSpPr>
          <p:cNvPr id="5122" name="备注占位符 2">
            <a:extLst>
              <a:ext uri="{FF2B5EF4-FFF2-40B4-BE49-F238E27FC236}">
                <a16:creationId xmlns:a16="http://schemas.microsoft.com/office/drawing/2014/main" id="{145D3DA0-D6F6-45C2-9CCF-E3C6CDCFD7DD}"/>
              </a:ext>
            </a:extLst>
          </p:cNvPr>
          <p:cNvSpPr>
            <a:spLocks noGrp="1" noChangeArrowheads="1"/>
          </p:cNvSpPr>
          <p:nvPr>
            <p:ph type="body" idx="4294967295"/>
          </p:nvPr>
        </p:nvSpPr>
        <p:spPr/>
        <p:txBody>
          <a:bodyPr/>
          <a:lstStyle/>
          <a:p>
            <a:endParaRPr lang="zh-CN" altLang="en-US"/>
          </a:p>
        </p:txBody>
      </p:sp>
      <p:sp>
        <p:nvSpPr>
          <p:cNvPr id="4" name="灯片编号占位符 3">
            <a:extLst>
              <a:ext uri="{FF2B5EF4-FFF2-40B4-BE49-F238E27FC236}">
                <a16:creationId xmlns:a16="http://schemas.microsoft.com/office/drawing/2014/main" id="{26515288-E2DB-4FF4-B5A3-313867F707FA}"/>
              </a:ext>
            </a:extLst>
          </p:cNvPr>
          <p:cNvSpPr>
            <a:spLocks noGrp="1"/>
          </p:cNvSpPr>
          <p:nvPr>
            <p:ph type="sldNum" sz="quarter" idx="10"/>
          </p:nvPr>
        </p:nvSpPr>
        <p:spPr>
          <a:xfrm>
            <a:off x="3884613" y="8685213"/>
            <a:ext cx="2971800" cy="458787"/>
          </a:xfrm>
          <a:prstGeom prst="rect">
            <a:avLst/>
          </a:prstGeom>
        </p:spPr>
        <p:txBody>
          <a:bodyPr anchor="b"/>
          <a:lstStyle/>
          <a:p>
            <a:pPr algn="r" eaLnBrk="0" hangingPunct="0">
              <a:defRPr/>
            </a:pPr>
            <a:fld id="{108A51AC-2F09-4E3F-9CE9-8C07DBB30AA6}" type="slidenum">
              <a:rPr lang="zh-CN" altLang="en-US" sz="1200">
                <a:solidFill>
                  <a:prstClr val="black"/>
                </a:solidFill>
                <a:latin typeface="Calibri" panose="020F0502020204030204" pitchFamily="34" charset="0"/>
                <a:sym typeface="+mn-ea"/>
              </a:rPr>
              <a:pPr algn="r" eaLnBrk="0" hangingPunct="0">
                <a:defRPr/>
              </a:pPr>
              <a:t>2</a:t>
            </a:fld>
            <a:endParaRPr lang="zh-CN" altLang="en-US" sz="1200">
              <a:solidFill>
                <a:prstClr val="black"/>
              </a:solidFill>
              <a:latin typeface="Calibri" panose="020F0502020204030204" pitchFamily="34" charset="0"/>
              <a:sym typeface="+mn-ea"/>
            </a:endParaRPr>
          </a:p>
        </p:txBody>
      </p:sp>
    </p:spTree>
    <p:extLst>
      <p:ext uri="{BB962C8B-B14F-4D97-AF65-F5344CB8AC3E}">
        <p14:creationId xmlns:p14="http://schemas.microsoft.com/office/powerpoint/2010/main" val="409885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a:extLst>
              <a:ext uri="{FF2B5EF4-FFF2-40B4-BE49-F238E27FC236}">
                <a16:creationId xmlns:a16="http://schemas.microsoft.com/office/drawing/2014/main" id="{530C52A8-5663-462A-BA44-061213EA7A2E}"/>
              </a:ext>
            </a:extLst>
          </p:cNvPr>
          <p:cNvSpPr>
            <a:spLocks noGrp="1" noRot="1" noChangeAspect="1" noChangeArrowheads="1"/>
          </p:cNvSpPr>
          <p:nvPr>
            <p:ph type="sldImg" idx="4294967295"/>
          </p:nvPr>
        </p:nvSpPr>
        <p:spPr>
          <a:ln>
            <a:miter lim="800000"/>
          </a:ln>
        </p:spPr>
      </p:sp>
      <p:sp>
        <p:nvSpPr>
          <p:cNvPr id="5122" name="备注占位符 2">
            <a:extLst>
              <a:ext uri="{FF2B5EF4-FFF2-40B4-BE49-F238E27FC236}">
                <a16:creationId xmlns:a16="http://schemas.microsoft.com/office/drawing/2014/main" id="{145D3DA0-D6F6-45C2-9CCF-E3C6CDCFD7DD}"/>
              </a:ext>
            </a:extLst>
          </p:cNvPr>
          <p:cNvSpPr>
            <a:spLocks noGrp="1" noChangeArrowheads="1"/>
          </p:cNvSpPr>
          <p:nvPr>
            <p:ph type="body" idx="4294967295"/>
          </p:nvPr>
        </p:nvSpPr>
        <p:spPr/>
        <p:txBody>
          <a:bodyPr/>
          <a:lstStyle/>
          <a:p>
            <a:endParaRPr lang="zh-CN" altLang="en-US"/>
          </a:p>
        </p:txBody>
      </p:sp>
      <p:sp>
        <p:nvSpPr>
          <p:cNvPr id="4" name="灯片编号占位符 3">
            <a:extLst>
              <a:ext uri="{FF2B5EF4-FFF2-40B4-BE49-F238E27FC236}">
                <a16:creationId xmlns:a16="http://schemas.microsoft.com/office/drawing/2014/main" id="{26515288-E2DB-4FF4-B5A3-313867F707FA}"/>
              </a:ext>
            </a:extLst>
          </p:cNvPr>
          <p:cNvSpPr>
            <a:spLocks noGrp="1"/>
          </p:cNvSpPr>
          <p:nvPr>
            <p:ph type="sldNum" sz="quarter" idx="10"/>
          </p:nvPr>
        </p:nvSpPr>
        <p:spPr>
          <a:xfrm>
            <a:off x="3884613" y="8685213"/>
            <a:ext cx="2971800" cy="458787"/>
          </a:xfrm>
          <a:prstGeom prst="rect">
            <a:avLst/>
          </a:prstGeom>
        </p:spPr>
        <p:txBody>
          <a:bodyPr anchor="b"/>
          <a:lstStyle/>
          <a:p>
            <a:pPr algn="r" eaLnBrk="0" hangingPunct="0">
              <a:defRPr/>
            </a:pPr>
            <a:fld id="{108A51AC-2F09-4E3F-9CE9-8C07DBB30AA6}" type="slidenum">
              <a:rPr lang="zh-CN" altLang="en-US" sz="1200">
                <a:solidFill>
                  <a:prstClr val="black"/>
                </a:solidFill>
                <a:latin typeface="Calibri" panose="020F0502020204030204" pitchFamily="34" charset="0"/>
                <a:sym typeface="+mn-ea"/>
              </a:rPr>
              <a:pPr algn="r" eaLnBrk="0" hangingPunct="0">
                <a:defRPr/>
              </a:pPr>
              <a:t>3</a:t>
            </a:fld>
            <a:endParaRPr lang="zh-CN" altLang="en-US" sz="1200">
              <a:solidFill>
                <a:prstClr val="black"/>
              </a:solidFill>
              <a:latin typeface="Calibri" panose="020F0502020204030204" pitchFamily="34" charset="0"/>
              <a:sym typeface="+mn-ea"/>
            </a:endParaRPr>
          </a:p>
        </p:txBody>
      </p:sp>
    </p:spTree>
    <p:extLst>
      <p:ext uri="{BB962C8B-B14F-4D97-AF65-F5344CB8AC3E}">
        <p14:creationId xmlns:p14="http://schemas.microsoft.com/office/powerpoint/2010/main" val="730812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83AEE6-67D0-CE46-BC8E-78700A31265E}" type="slidenum">
              <a:rPr lang="en-US" smtClean="0"/>
              <a:t>5</a:t>
            </a:fld>
            <a:endParaRPr lang="en-US"/>
          </a:p>
        </p:txBody>
      </p:sp>
    </p:spTree>
    <p:extLst>
      <p:ext uri="{BB962C8B-B14F-4D97-AF65-F5344CB8AC3E}">
        <p14:creationId xmlns:p14="http://schemas.microsoft.com/office/powerpoint/2010/main" val="1564240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latin typeface="微软雅黑" panose="020B0503020204020204" pitchFamily="34" charset="-122"/>
                <a:ea typeface="微软雅黑" panose="020B0503020204020204" pitchFamily="34" charset="-122"/>
                <a:sym typeface="Times New Roman" panose="02020603050405020304"/>
              </a:rPr>
              <a:t>结构化查询语言</a:t>
            </a:r>
            <a:endParaRPr kumimoji="0" lang="en-US" altLang="zh-CN" sz="12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endParaRPr>
          </a:p>
          <a:p>
            <a:r>
              <a:rPr lang="en-US" dirty="0">
                <a:hlinkClick r:id="rId3"/>
              </a:rPr>
              <a:t>s</a:t>
            </a:r>
          </a:p>
          <a:p>
            <a:r>
              <a:rPr lang="en-US" dirty="0">
                <a:hlinkClick r:id="rId3"/>
              </a:rPr>
              <a:t>https://blog.csdn.net/zhanghongju/article/details/3314034</a:t>
            </a:r>
            <a:endParaRPr lang="en-US" dirty="0"/>
          </a:p>
          <a:p>
            <a:r>
              <a:rPr lang="en-US" dirty="0">
                <a:hlinkClick r:id="rId4"/>
              </a:rPr>
              <a:t>https://theintactone.com/2019/03/27/dbms-u3-topic-1-structured-query-language/</a:t>
            </a:r>
            <a:endParaRPr lang="en-US" dirty="0"/>
          </a:p>
          <a:p>
            <a:endParaRPr lang="en-US" dirty="0"/>
          </a:p>
          <a:p>
            <a:r>
              <a:rPr lang="en-US" sz="1200" b="0" i="0" kern="1200" dirty="0">
                <a:solidFill>
                  <a:schemeClr val="tx1"/>
                </a:solidFill>
                <a:effectLst/>
                <a:latin typeface="+mn-lt"/>
                <a:ea typeface="+mn-ea"/>
                <a:cs typeface="+mn-cs"/>
              </a:rPr>
              <a:t>SQL is Structured Query Language, which is a computer language for storing, manipulating and retrieving data stored in a relational database.</a:t>
            </a:r>
          </a:p>
          <a:p>
            <a:r>
              <a:rPr lang="en-US" sz="1200" b="0" i="0" kern="1200" dirty="0">
                <a:solidFill>
                  <a:schemeClr val="tx1"/>
                </a:solidFill>
                <a:effectLst/>
                <a:latin typeface="+mn-lt"/>
                <a:ea typeface="+mn-ea"/>
                <a:cs typeface="+mn-cs"/>
              </a:rPr>
              <a:t>SQL is the standard language for Relational Database System. All the Relational Database Management Systems (RDMS) like MySQL, MS Access, Oracle, Sybase, Informix, Postgres and SQL Server use SQL as their standard database language.</a:t>
            </a:r>
          </a:p>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7</a:t>
            </a:fld>
            <a:endParaRPr lang="en-US"/>
          </a:p>
        </p:txBody>
      </p:sp>
    </p:spTree>
    <p:extLst>
      <p:ext uri="{BB962C8B-B14F-4D97-AF65-F5344CB8AC3E}">
        <p14:creationId xmlns:p14="http://schemas.microsoft.com/office/powerpoint/2010/main" val="442062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a:t>
            </a:r>
            <a:r>
              <a:rPr lang="en-US" dirty="0"/>
              <a:t>RDBMS</a:t>
            </a:r>
            <a:r>
              <a:rPr lang="zh-CN" altLang="en-US" dirty="0"/>
              <a:t>执行</a:t>
            </a:r>
            <a:r>
              <a:rPr lang="en-US" dirty="0"/>
              <a:t>SQL</a:t>
            </a:r>
            <a:r>
              <a:rPr lang="zh-CN" altLang="en-US" dirty="0"/>
              <a:t>命令时，系统会找出执行请求的最佳方法，而</a:t>
            </a:r>
            <a:r>
              <a:rPr lang="en-US" dirty="0"/>
              <a:t>SQL</a:t>
            </a:r>
            <a:r>
              <a:rPr lang="zh-CN" altLang="en-US" dirty="0"/>
              <a:t>引擎会确定如何解释该任务。在该过程中，包括各种组件。 这些组件可以是优化引擎，查询引擎，查询调度程序，经典查询引擎等。所有非</a:t>
            </a:r>
            <a:r>
              <a:rPr lang="en-US" dirty="0"/>
              <a:t>SQL</a:t>
            </a:r>
            <a:r>
              <a:rPr lang="zh-CN" altLang="en-US" dirty="0"/>
              <a:t>查询都由经典查询引擎处理，但</a:t>
            </a:r>
            <a:r>
              <a:rPr lang="en-US" dirty="0"/>
              <a:t>SQL</a:t>
            </a:r>
            <a:r>
              <a:rPr lang="zh-CN" altLang="en-US" dirty="0"/>
              <a:t>查询引擎不会处理逻辑文件。</a:t>
            </a:r>
            <a:br>
              <a:rPr lang="en-US" dirty="0"/>
            </a:br>
            <a:br>
              <a:rPr lang="en-US" dirty="0"/>
            </a:br>
            <a:endParaRPr lang="en-US" dirty="0"/>
          </a:p>
          <a:p>
            <a:endParaRPr lang="en-US" dirty="0">
              <a:hlinkClick r:id="rId3"/>
            </a:endParaRPr>
          </a:p>
          <a:p>
            <a:endParaRPr lang="en-US" dirty="0">
              <a:hlinkClick r:id="rId3"/>
            </a:endParaRPr>
          </a:p>
          <a:p>
            <a:r>
              <a:rPr lang="en-US" dirty="0">
                <a:hlinkClick r:id="rId3"/>
              </a:rPr>
              <a:t>https://blog.csdn.net/zhanghongju/article/details/3314034</a:t>
            </a:r>
            <a:endParaRPr lang="en-US" dirty="0"/>
          </a:p>
          <a:p>
            <a:r>
              <a:rPr lang="en-US" dirty="0">
                <a:hlinkClick r:id="rId4"/>
              </a:rPr>
              <a:t>https://theintactone.com/2019/03/27/dbms-u3-topic-1-structured-query-language/</a:t>
            </a:r>
            <a:endParaRPr lang="en-US" dirty="0"/>
          </a:p>
          <a:p>
            <a:endParaRPr lang="en-US" dirty="0"/>
          </a:p>
          <a:p>
            <a:r>
              <a:rPr lang="en-US" sz="1200" b="0" i="0" kern="1200" dirty="0">
                <a:solidFill>
                  <a:schemeClr val="tx1"/>
                </a:solidFill>
                <a:effectLst/>
                <a:latin typeface="+mn-lt"/>
                <a:ea typeface="+mn-ea"/>
                <a:cs typeface="+mn-cs"/>
              </a:rPr>
              <a:t>When you are executing an SQL command for any RDBMS, the system determines the best way to carry out your request and SQL engine figures out how to interpret the task.</a:t>
            </a:r>
          </a:p>
          <a:p>
            <a:r>
              <a:rPr lang="en-US" sz="1200" b="0" i="0" kern="1200" dirty="0">
                <a:solidFill>
                  <a:schemeClr val="tx1"/>
                </a:solidFill>
                <a:effectLst/>
                <a:latin typeface="+mn-lt"/>
                <a:ea typeface="+mn-ea"/>
                <a:cs typeface="+mn-cs"/>
              </a:rPr>
              <a:t>There are various components included in this process.</a:t>
            </a:r>
          </a:p>
          <a:p>
            <a:r>
              <a:rPr lang="en-US" sz="1200" b="0" i="0" kern="1200" dirty="0">
                <a:solidFill>
                  <a:schemeClr val="tx1"/>
                </a:solidFill>
                <a:effectLst/>
                <a:latin typeface="+mn-lt"/>
                <a:ea typeface="+mn-ea"/>
                <a:cs typeface="+mn-cs"/>
              </a:rPr>
              <a:t>These components are: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Query Dispatcher</a:t>
            </a:r>
          </a:p>
          <a:p>
            <a:r>
              <a:rPr lang="en-US" sz="1200" b="0" i="0" kern="1200" dirty="0">
                <a:solidFill>
                  <a:schemeClr val="tx1"/>
                </a:solidFill>
                <a:effectLst/>
                <a:latin typeface="+mn-lt"/>
                <a:ea typeface="+mn-ea"/>
                <a:cs typeface="+mn-cs"/>
              </a:rPr>
              <a:t>Optimization Engines</a:t>
            </a:r>
          </a:p>
          <a:p>
            <a:r>
              <a:rPr lang="en-US" sz="1200" b="0" i="0" kern="1200" dirty="0">
                <a:solidFill>
                  <a:schemeClr val="tx1"/>
                </a:solidFill>
                <a:effectLst/>
                <a:latin typeface="+mn-lt"/>
                <a:ea typeface="+mn-ea"/>
                <a:cs typeface="+mn-cs"/>
              </a:rPr>
              <a:t>Classic Query Engine</a:t>
            </a:r>
          </a:p>
          <a:p>
            <a:r>
              <a:rPr lang="en-US" sz="1200" b="0" i="0" kern="1200" dirty="0">
                <a:solidFill>
                  <a:schemeClr val="tx1"/>
                </a:solidFill>
                <a:effectLst/>
                <a:latin typeface="+mn-lt"/>
                <a:ea typeface="+mn-ea"/>
                <a:cs typeface="+mn-cs"/>
              </a:rPr>
              <a:t>SQL Query Engine, etc.</a:t>
            </a:r>
          </a:p>
          <a:p>
            <a:r>
              <a:rPr lang="en-US" sz="1200" b="0" i="0" kern="1200" dirty="0">
                <a:solidFill>
                  <a:schemeClr val="tx1"/>
                </a:solidFill>
                <a:effectLst/>
                <a:latin typeface="+mn-lt"/>
                <a:ea typeface="+mn-ea"/>
                <a:cs typeface="+mn-cs"/>
              </a:rPr>
              <a:t>A classic query engine handles all the non-SQL queries, but a SQL query engine won’t handle logical files.</a:t>
            </a:r>
          </a:p>
          <a:p>
            <a:r>
              <a:rPr lang="en-US" sz="1200" b="0" i="0" kern="1200" dirty="0">
                <a:solidFill>
                  <a:schemeClr val="tx1"/>
                </a:solidFill>
                <a:effectLst/>
                <a:latin typeface="+mn-lt"/>
                <a:ea typeface="+mn-ea"/>
                <a:cs typeface="+mn-cs"/>
              </a:rPr>
              <a:t>Following is a simple diagram showing the SQL Architecture:</a:t>
            </a:r>
          </a:p>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8</a:t>
            </a:fld>
            <a:endParaRPr lang="en-US"/>
          </a:p>
        </p:txBody>
      </p:sp>
    </p:spTree>
    <p:extLst>
      <p:ext uri="{BB962C8B-B14F-4D97-AF65-F5344CB8AC3E}">
        <p14:creationId xmlns:p14="http://schemas.microsoft.com/office/powerpoint/2010/main" val="1332899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SQL language was originally developed at the IBM research laboratory in San José, in connection with a project developing a prototype for a relational database management system called System R in the early 70s.</a:t>
            </a:r>
          </a:p>
          <a:p>
            <a:r>
              <a:rPr lang="en-US" sz="1200" b="0" i="0" kern="1200" dirty="0">
                <a:solidFill>
                  <a:schemeClr val="tx1"/>
                </a:solidFill>
                <a:effectLst/>
                <a:latin typeface="+mn-lt"/>
                <a:ea typeface="+mn-ea"/>
                <a:cs typeface="+mn-cs"/>
              </a:rPr>
              <a:t>The first database management systems based on SQL became available commercially by the end of the 70s. At the same time, relational database management systems based on other languages were published. The best known alternative for SQL was the QUEL language in the Ingres system.</a:t>
            </a:r>
          </a:p>
          <a:p>
            <a:r>
              <a:rPr lang="en-US" sz="1200" b="0" i="0" kern="1200" dirty="0">
                <a:solidFill>
                  <a:schemeClr val="tx1"/>
                </a:solidFill>
                <a:effectLst/>
                <a:latin typeface="+mn-lt"/>
                <a:ea typeface="+mn-ea"/>
                <a:cs typeface="+mn-cs"/>
              </a:rPr>
              <a:t>SQL was elected for standardization. Both the American ANSI and the international ISO took part in the standardization</a:t>
            </a:r>
          </a:p>
          <a:p>
            <a:r>
              <a:rPr lang="en-US" sz="1200" b="0" i="0" kern="1200" dirty="0">
                <a:solidFill>
                  <a:schemeClr val="tx1"/>
                </a:solidFill>
                <a:effectLst/>
                <a:latin typeface="+mn-lt"/>
                <a:ea typeface="+mn-ea"/>
                <a:cs typeface="+mn-cs"/>
              </a:rPr>
              <a:t>In 1986, the first SQL standard was approved (the core SQL about 40 pages + the module language, and embedding in programming languages, altogether about 100 pages)</a:t>
            </a:r>
          </a:p>
          <a:p>
            <a:r>
              <a:rPr lang="en-US" sz="1200" b="0" i="0" kern="1200" dirty="0">
                <a:solidFill>
                  <a:schemeClr val="tx1"/>
                </a:solidFill>
                <a:effectLst/>
                <a:latin typeface="+mn-lt"/>
                <a:ea typeface="+mn-ea"/>
                <a:cs typeface="+mn-cs"/>
              </a:rPr>
              <a:t>In 1989, an integrity enhancement was </a:t>
            </a:r>
            <a:r>
              <a:rPr lang="en-US" sz="1200" b="0" i="0" kern="1200" dirty="0" err="1">
                <a:solidFill>
                  <a:schemeClr val="tx1"/>
                </a:solidFill>
                <a:effectLst/>
                <a:latin typeface="+mn-lt"/>
                <a:ea typeface="+mn-ea"/>
                <a:cs typeface="+mn-cs"/>
              </a:rPr>
              <a:t>appproved</a:t>
            </a:r>
            <a:r>
              <a:rPr lang="en-US" sz="1200" b="0" i="0" kern="1200" dirty="0">
                <a:solidFill>
                  <a:schemeClr val="tx1"/>
                </a:solidFill>
                <a:effectLst/>
                <a:latin typeface="+mn-lt"/>
                <a:ea typeface="+mn-ea"/>
                <a:cs typeface="+mn-cs"/>
              </a:rPr>
              <a:t> by ISO, containing, among other features, the specification possibility for keys,  foreign keys and some other constraints (c. 20 pages)</a:t>
            </a:r>
          </a:p>
          <a:p>
            <a:r>
              <a:rPr lang="en-US" sz="1200" b="0" i="0" kern="1200" dirty="0">
                <a:solidFill>
                  <a:schemeClr val="tx1"/>
                </a:solidFill>
                <a:effectLst/>
                <a:latin typeface="+mn-lt"/>
                <a:ea typeface="+mn-ea"/>
                <a:cs typeface="+mn-cs"/>
              </a:rPr>
              <a:t>In 1992, the new version SQL-92 (also called SQL2) was approved. It contained large enhancements to the language. The size of the standard was about. 600 pages + the data dictionary standard; altogether c. 1000 pages. Three  levels were specified for SQL</a:t>
            </a:r>
          </a:p>
          <a:p>
            <a:r>
              <a:rPr lang="en-US" sz="1200" b="0" i="0" kern="1200" dirty="0">
                <a:solidFill>
                  <a:schemeClr val="tx1"/>
                </a:solidFill>
                <a:effectLst/>
                <a:latin typeface="+mn-lt"/>
                <a:ea typeface="+mn-ea"/>
                <a:cs typeface="+mn-cs"/>
              </a:rPr>
              <a:t>the basic level, mainly containing the core of the old SQL/89</a:t>
            </a:r>
          </a:p>
          <a:p>
            <a:r>
              <a:rPr lang="en-US" sz="1200" b="0" i="0" kern="1200" dirty="0">
                <a:solidFill>
                  <a:schemeClr val="tx1"/>
                </a:solidFill>
                <a:effectLst/>
                <a:latin typeface="+mn-lt"/>
                <a:ea typeface="+mn-ea"/>
                <a:cs typeface="+mn-cs"/>
              </a:rPr>
              <a:t>the intermediate level, containing new data types, operations and structures</a:t>
            </a:r>
          </a:p>
          <a:p>
            <a:r>
              <a:rPr lang="en-US" sz="1200" b="0" i="0" kern="1200" dirty="0">
                <a:solidFill>
                  <a:schemeClr val="tx1"/>
                </a:solidFill>
                <a:effectLst/>
                <a:latin typeface="+mn-lt"/>
                <a:ea typeface="+mn-ea"/>
                <a:cs typeface="+mn-cs"/>
              </a:rPr>
              <a:t>the full SQL with even more data types and structures</a:t>
            </a:r>
          </a:p>
          <a:p>
            <a:r>
              <a:rPr lang="en-US" sz="1200" b="0" i="0" kern="1200" dirty="0">
                <a:solidFill>
                  <a:schemeClr val="tx1"/>
                </a:solidFill>
                <a:effectLst/>
                <a:latin typeface="+mn-lt"/>
                <a:ea typeface="+mn-ea"/>
                <a:cs typeface="+mn-cs"/>
              </a:rPr>
              <a:t>Instead of one massive standard, the decision was taken to continue development in parts.</a:t>
            </a:r>
          </a:p>
          <a:p>
            <a:r>
              <a:rPr lang="en-US" sz="1200" b="0" i="0" kern="1200" dirty="0">
                <a:solidFill>
                  <a:schemeClr val="tx1"/>
                </a:solidFill>
                <a:effectLst/>
                <a:latin typeface="+mn-lt"/>
                <a:ea typeface="+mn-ea"/>
                <a:cs typeface="+mn-cs"/>
              </a:rPr>
              <a:t>In 1995, the SQL/CLI call level interface was approved, i.e. the interface specification for use through programs. The standard specifies the ODBC interface.</a:t>
            </a:r>
          </a:p>
          <a:p>
            <a:r>
              <a:rPr lang="en-US" sz="1200" b="0" i="0" kern="1200" dirty="0">
                <a:solidFill>
                  <a:schemeClr val="tx1"/>
                </a:solidFill>
                <a:effectLst/>
                <a:latin typeface="+mn-lt"/>
                <a:ea typeface="+mn-ea"/>
                <a:cs typeface="+mn-cs"/>
              </a:rPr>
              <a:t>In 1996, the SQL/PSM (persistent stored modules) was approved as a database procedure specification language.</a:t>
            </a:r>
          </a:p>
          <a:p>
            <a:r>
              <a:rPr lang="en-US" sz="1200" b="0" i="0" kern="1200" dirty="0">
                <a:solidFill>
                  <a:schemeClr val="tx1"/>
                </a:solidFill>
                <a:effectLst/>
                <a:latin typeface="+mn-lt"/>
                <a:ea typeface="+mn-ea"/>
                <a:cs typeface="+mn-cs"/>
              </a:rPr>
              <a:t>In 1999, the new version SQL-99 (also called SQL3) was approved. The standard is divided into five parts.</a:t>
            </a:r>
          </a:p>
          <a:p>
            <a:r>
              <a:rPr lang="en-US" sz="1200" b="0" i="0" kern="1200" dirty="0">
                <a:solidFill>
                  <a:schemeClr val="tx1"/>
                </a:solidFill>
                <a:effectLst/>
                <a:latin typeface="+mn-lt"/>
                <a:ea typeface="+mn-ea"/>
                <a:cs typeface="+mn-cs"/>
              </a:rPr>
              <a:t>Framework (introduction)</a:t>
            </a:r>
          </a:p>
          <a:p>
            <a:r>
              <a:rPr lang="en-US" sz="1200" b="0" i="0" kern="1200" dirty="0">
                <a:solidFill>
                  <a:schemeClr val="tx1"/>
                </a:solidFill>
                <a:effectLst/>
                <a:latin typeface="+mn-lt"/>
                <a:ea typeface="+mn-ea"/>
                <a:cs typeface="+mn-cs"/>
              </a:rPr>
              <a:t>Foundation (core)</a:t>
            </a:r>
          </a:p>
          <a:p>
            <a:r>
              <a:rPr lang="en-US" sz="1200" b="0" i="0" kern="1200" dirty="0">
                <a:solidFill>
                  <a:schemeClr val="tx1"/>
                </a:solidFill>
                <a:effectLst/>
                <a:latin typeface="+mn-lt"/>
                <a:ea typeface="+mn-ea"/>
                <a:cs typeface="+mn-cs"/>
              </a:rPr>
              <a:t>CLI (call level interface)</a:t>
            </a:r>
          </a:p>
          <a:p>
            <a:r>
              <a:rPr lang="en-US" sz="1200" b="0" i="0" kern="1200" dirty="0">
                <a:solidFill>
                  <a:schemeClr val="tx1"/>
                </a:solidFill>
                <a:effectLst/>
                <a:latin typeface="+mn-lt"/>
                <a:ea typeface="+mn-ea"/>
                <a:cs typeface="+mn-cs"/>
              </a:rPr>
              <a:t>PSM (persistent stored modules)</a:t>
            </a:r>
          </a:p>
          <a:p>
            <a:r>
              <a:rPr lang="en-US" sz="1200" b="0" i="0" kern="1200" dirty="0">
                <a:solidFill>
                  <a:schemeClr val="tx1"/>
                </a:solidFill>
                <a:effectLst/>
                <a:latin typeface="+mn-lt"/>
                <a:ea typeface="+mn-ea"/>
                <a:cs typeface="+mn-cs"/>
              </a:rPr>
              <a:t>Bindings (to programming languages)</a:t>
            </a:r>
          </a:p>
          <a:p>
            <a:r>
              <a:rPr lang="en-US" sz="1200" b="0" i="0" kern="1200" dirty="0">
                <a:solidFill>
                  <a:schemeClr val="tx1"/>
                </a:solidFill>
                <a:effectLst/>
                <a:latin typeface="+mn-lt"/>
                <a:ea typeface="+mn-ea"/>
                <a:cs typeface="+mn-cs"/>
              </a:rPr>
              <a:t>Altogether, the standard is about 2,100 pages long. It contains large enhancements to the 92 standard, such as new data types, database procedures and triggers, object oriented features, more comprehensive integrity checks, recursive queries, and data warehouse functions. Due to the new features SQL-99 is quite far from the principles of the relational model of data.</a:t>
            </a:r>
          </a:p>
          <a:p>
            <a:r>
              <a:rPr lang="en-US" sz="1200" b="0" i="0" kern="1200" dirty="0">
                <a:solidFill>
                  <a:schemeClr val="tx1"/>
                </a:solidFill>
                <a:effectLst/>
                <a:latin typeface="+mn-lt"/>
                <a:ea typeface="+mn-ea"/>
                <a:cs typeface="+mn-cs"/>
              </a:rPr>
              <a:t>The conformance to the standard is no longer based on levels but there is a core, to which additional features can be added as packages.</a:t>
            </a:r>
          </a:p>
          <a:p>
            <a:r>
              <a:rPr lang="en-US" sz="1200" b="0" i="0" kern="1200" dirty="0">
                <a:solidFill>
                  <a:schemeClr val="tx1"/>
                </a:solidFill>
                <a:effectLst/>
                <a:latin typeface="+mn-lt"/>
                <a:ea typeface="+mn-ea"/>
                <a:cs typeface="+mn-cs"/>
              </a:rPr>
              <a:t>The embedding of  SQL  into a Java program (SQLJ) was approved on 2000. At least the standards for multimedia enhancements and data warehouse features are being developed.</a:t>
            </a:r>
          </a:p>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9</a:t>
            </a:fld>
            <a:endParaRPr lang="en-US"/>
          </a:p>
        </p:txBody>
      </p:sp>
    </p:spTree>
    <p:extLst>
      <p:ext uri="{BB962C8B-B14F-4D97-AF65-F5344CB8AC3E}">
        <p14:creationId xmlns:p14="http://schemas.microsoft.com/office/powerpoint/2010/main" val="3269114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10</a:t>
            </a:fld>
            <a:endParaRPr lang="en-US"/>
          </a:p>
        </p:txBody>
      </p:sp>
    </p:spTree>
    <p:extLst>
      <p:ext uri="{BB962C8B-B14F-4D97-AF65-F5344CB8AC3E}">
        <p14:creationId xmlns:p14="http://schemas.microsoft.com/office/powerpoint/2010/main" val="1001700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ER Mapping</a:t>
            </a:r>
          </a:p>
          <a:p>
            <a:r>
              <a:rPr lang="en-US" sz="1200" b="0" i="0" kern="1200" dirty="0">
                <a:solidFill>
                  <a:schemeClr val="tx1"/>
                </a:solidFill>
                <a:effectLst/>
                <a:latin typeface="+mn-lt"/>
                <a:ea typeface="+mn-ea"/>
                <a:cs typeface="+mn-cs"/>
              </a:rPr>
              <a:t>Entity–relationship model, ER</a:t>
            </a:r>
            <a:r>
              <a:rPr lang="zh-CN" altLang="en-US" sz="1200" b="0" i="0" kern="1200" dirty="0">
                <a:solidFill>
                  <a:schemeClr val="tx1"/>
                </a:solidFill>
                <a:effectLst/>
                <a:latin typeface="+mn-lt"/>
                <a:ea typeface="+mn-ea"/>
                <a:cs typeface="+mn-cs"/>
              </a:rPr>
              <a:t>模型，全称为实体联系模型、实体关系模型或实体联系模式图</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是概念数据模型的高层描述所使用的数据模型或模式图。 </a:t>
            </a:r>
            <a:r>
              <a:rPr lang="en-US" sz="1200" b="0" i="0" kern="1200" dirty="0">
                <a:solidFill>
                  <a:schemeClr val="tx1"/>
                </a:solidFill>
                <a:effectLst/>
                <a:latin typeface="+mn-lt"/>
                <a:ea typeface="+mn-ea"/>
                <a:cs typeface="+mn-cs"/>
              </a:rPr>
              <a:t>ER</a:t>
            </a:r>
            <a:r>
              <a:rPr lang="zh-CN" altLang="en-US" sz="1200" b="0" i="0" kern="1200" dirty="0">
                <a:solidFill>
                  <a:schemeClr val="tx1"/>
                </a:solidFill>
                <a:effectLst/>
                <a:latin typeface="+mn-lt"/>
                <a:ea typeface="+mn-ea"/>
                <a:cs typeface="+mn-cs"/>
              </a:rPr>
              <a:t>模型常用于信息系统设计中；比如它们在概念结构设计阶段用来描述信息需求和／或要存储在数据库中的信息的类型。但是数据建模技术可以用来描述特定论域的任何本体</a:t>
            </a:r>
            <a:endParaRPr lang="en-US" altLang="zh-CN" dirty="0"/>
          </a:p>
          <a:p>
            <a:endParaRPr lang="en-US" altLang="zh-CN" dirty="0"/>
          </a:p>
          <a:p>
            <a:r>
              <a:rPr lang="zh-CN" altLang="en-US" dirty="0"/>
              <a:t>父子关系：</a:t>
            </a:r>
            <a:endParaRPr lang="en-US" altLang="zh-CN" dirty="0"/>
          </a:p>
          <a:p>
            <a:r>
              <a:rPr lang="en-US" dirty="0"/>
              <a:t>Customers(</a:t>
            </a:r>
            <a:r>
              <a:rPr lang="zh-CN" altLang="en-US" dirty="0"/>
              <a:t>父</a:t>
            </a:r>
            <a:r>
              <a:rPr lang="en-US" dirty="0"/>
              <a:t>) </a:t>
            </a:r>
            <a:r>
              <a:rPr lang="en-US" dirty="0">
                <a:sym typeface="Wingdings" pitchFamily="2" charset="2"/>
              </a:rPr>
              <a:t> </a:t>
            </a:r>
            <a:r>
              <a:rPr lang="en-US" dirty="0" err="1">
                <a:sym typeface="Wingdings" pitchFamily="2" charset="2"/>
              </a:rPr>
              <a:t>cust_id</a:t>
            </a:r>
            <a:r>
              <a:rPr lang="en-US" dirty="0">
                <a:sym typeface="Wingdings" pitchFamily="2" charset="2"/>
              </a:rPr>
              <a:t> -&gt; Orders(</a:t>
            </a:r>
            <a:r>
              <a:rPr lang="zh-CN" altLang="en-US" dirty="0">
                <a:sym typeface="Wingdings" pitchFamily="2" charset="2"/>
              </a:rPr>
              <a:t>子</a:t>
            </a:r>
            <a:r>
              <a:rPr lang="en-US" dirty="0">
                <a:sym typeface="Wingdings" pitchFamily="2" charset="2"/>
              </a:rPr>
              <a:t>)</a:t>
            </a:r>
          </a:p>
          <a:p>
            <a:r>
              <a:rPr lang="en-US" dirty="0">
                <a:sym typeface="Wingdings" pitchFamily="2" charset="2"/>
              </a:rPr>
              <a:t>Orders(</a:t>
            </a:r>
            <a:r>
              <a:rPr lang="zh-CN" altLang="en-US" dirty="0">
                <a:sym typeface="Wingdings" pitchFamily="2" charset="2"/>
              </a:rPr>
              <a:t>父</a:t>
            </a:r>
            <a:r>
              <a:rPr lang="en-US" dirty="0">
                <a:sym typeface="Wingdings" pitchFamily="2" charset="2"/>
              </a:rPr>
              <a:t>)</a:t>
            </a:r>
            <a:r>
              <a:rPr lang="zh-CN" altLang="en-US" dirty="0">
                <a:sym typeface="Wingdings" pitchFamily="2" charset="2"/>
              </a:rPr>
              <a:t> </a:t>
            </a:r>
            <a:r>
              <a:rPr lang="en-US" altLang="zh-CN" dirty="0">
                <a:sym typeface="Wingdings" pitchFamily="2" charset="2"/>
              </a:rPr>
              <a:t>-&gt; </a:t>
            </a:r>
            <a:r>
              <a:rPr lang="en-US" altLang="zh-CN" dirty="0" err="1">
                <a:sym typeface="Wingdings" pitchFamily="2" charset="2"/>
              </a:rPr>
              <a:t>order_num</a:t>
            </a:r>
            <a:r>
              <a:rPr lang="en-US" altLang="zh-CN" dirty="0">
                <a:sym typeface="Wingdings" pitchFamily="2" charset="2"/>
              </a:rPr>
              <a:t> -&gt; </a:t>
            </a:r>
            <a:r>
              <a:rPr lang="en-US" altLang="zh-CN" dirty="0" err="1">
                <a:sym typeface="Wingdings" pitchFamily="2" charset="2"/>
              </a:rPr>
              <a:t>OrderItem</a:t>
            </a:r>
            <a:r>
              <a:rPr lang="en-US" altLang="zh-CN" dirty="0">
                <a:sym typeface="Wingdings" pitchFamily="2" charset="2"/>
              </a:rPr>
              <a:t>(</a:t>
            </a:r>
            <a:r>
              <a:rPr lang="zh-CN" altLang="en-US" dirty="0">
                <a:sym typeface="Wingdings" pitchFamily="2" charset="2"/>
              </a:rPr>
              <a:t>子</a:t>
            </a:r>
            <a:r>
              <a:rPr lang="en-US" altLang="zh-CN" dirty="0">
                <a:sym typeface="Wingdings" pitchFamily="2" charset="2"/>
              </a:rPr>
              <a:t>)</a:t>
            </a:r>
          </a:p>
          <a:p>
            <a:r>
              <a:rPr lang="en-US" dirty="0">
                <a:sym typeface="Wingdings" pitchFamily="2" charset="2"/>
              </a:rPr>
              <a:t>Products(</a:t>
            </a:r>
            <a:r>
              <a:rPr lang="zh-CN" altLang="en-US" dirty="0">
                <a:sym typeface="Wingdings" pitchFamily="2" charset="2"/>
              </a:rPr>
              <a:t>父</a:t>
            </a:r>
            <a:r>
              <a:rPr lang="en-US" dirty="0">
                <a:sym typeface="Wingdings" pitchFamily="2" charset="2"/>
              </a:rPr>
              <a:t>)</a:t>
            </a:r>
            <a:r>
              <a:rPr lang="zh-CN" altLang="en-US" dirty="0">
                <a:sym typeface="Wingdings" pitchFamily="2" charset="2"/>
              </a:rPr>
              <a:t> </a:t>
            </a:r>
            <a:r>
              <a:rPr lang="en-US" altLang="zh-CN" dirty="0">
                <a:sym typeface="Wingdings" pitchFamily="2" charset="2"/>
              </a:rPr>
              <a:t>-&gt; </a:t>
            </a:r>
            <a:r>
              <a:rPr lang="en-US" altLang="zh-CN" dirty="0" err="1">
                <a:sym typeface="Wingdings" pitchFamily="2" charset="2"/>
              </a:rPr>
              <a:t>prod_id</a:t>
            </a:r>
            <a:r>
              <a:rPr lang="en-US" altLang="zh-CN" dirty="0">
                <a:sym typeface="Wingdings" pitchFamily="2" charset="2"/>
              </a:rPr>
              <a:t> -&gt; </a:t>
            </a:r>
            <a:r>
              <a:rPr lang="en-US" altLang="zh-CN" dirty="0" err="1">
                <a:sym typeface="Wingdings" pitchFamily="2" charset="2"/>
              </a:rPr>
              <a:t>OrderItem</a:t>
            </a:r>
            <a:r>
              <a:rPr lang="en-US" altLang="zh-CN" dirty="0">
                <a:sym typeface="Wingdings" pitchFamily="2" charset="2"/>
              </a:rPr>
              <a:t>(</a:t>
            </a:r>
            <a:r>
              <a:rPr lang="zh-CN" altLang="en-US" dirty="0">
                <a:sym typeface="Wingdings" pitchFamily="2" charset="2"/>
              </a:rPr>
              <a:t>子</a:t>
            </a:r>
            <a:r>
              <a:rPr lang="en-US" altLang="zh-CN" dirty="0">
                <a:sym typeface="Wingdings" pitchFamily="2" charset="2"/>
              </a:rPr>
              <a:t>)</a:t>
            </a:r>
          </a:p>
          <a:p>
            <a:r>
              <a:rPr lang="en-US" dirty="0">
                <a:sym typeface="Wingdings" pitchFamily="2" charset="2"/>
              </a:rPr>
              <a:t>Vendors(</a:t>
            </a:r>
            <a:r>
              <a:rPr lang="zh-CN" altLang="en-US" dirty="0">
                <a:sym typeface="Wingdings" pitchFamily="2" charset="2"/>
              </a:rPr>
              <a:t>父</a:t>
            </a:r>
            <a:r>
              <a:rPr lang="en-US" dirty="0">
                <a:sym typeface="Wingdings" pitchFamily="2" charset="2"/>
              </a:rPr>
              <a:t>)  </a:t>
            </a:r>
            <a:r>
              <a:rPr lang="en-US" dirty="0" err="1">
                <a:sym typeface="Wingdings" pitchFamily="2" charset="2"/>
              </a:rPr>
              <a:t>vend_id</a:t>
            </a:r>
            <a:r>
              <a:rPr lang="en-US" dirty="0">
                <a:sym typeface="Wingdings" pitchFamily="2" charset="2"/>
              </a:rPr>
              <a:t> -&gt; Products(</a:t>
            </a:r>
            <a:r>
              <a:rPr lang="zh-CN" altLang="en-US" dirty="0">
                <a:sym typeface="Wingdings" pitchFamily="2" charset="2"/>
              </a:rPr>
              <a:t>子</a:t>
            </a:r>
            <a:r>
              <a:rPr lang="en-US" dirty="0">
                <a:sym typeface="Wingdings" pitchFamily="2" charset="2"/>
              </a:rPr>
              <a:t>)</a:t>
            </a:r>
          </a:p>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13</a:t>
            </a:fld>
            <a:endParaRPr lang="en-US"/>
          </a:p>
        </p:txBody>
      </p:sp>
    </p:spTree>
    <p:extLst>
      <p:ext uri="{BB962C8B-B14F-4D97-AF65-F5344CB8AC3E}">
        <p14:creationId xmlns:p14="http://schemas.microsoft.com/office/powerpoint/2010/main" val="474150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E7724-F90E-8A4E-9045-A0EF1438F7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9B1103-5AFB-2640-A448-FBEDC374A9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F85380-9058-3C49-8194-ADFE95307607}"/>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5" name="Footer Placeholder 4">
            <a:extLst>
              <a:ext uri="{FF2B5EF4-FFF2-40B4-BE49-F238E27FC236}">
                <a16:creationId xmlns:a16="http://schemas.microsoft.com/office/drawing/2014/main" id="{C3E8DB8A-3A72-2A43-8BCA-C5025F8B4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A4B1C-DCED-464D-89B4-E1BD5BBD4F11}"/>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88735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694AC-6715-3046-BE6F-79F23BAF2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BEF409-E29D-B744-9F5B-3290632D34A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95F71-6F3B-5E4E-9C16-FE37F620D2E1}"/>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5" name="Footer Placeholder 4">
            <a:extLst>
              <a:ext uri="{FF2B5EF4-FFF2-40B4-BE49-F238E27FC236}">
                <a16:creationId xmlns:a16="http://schemas.microsoft.com/office/drawing/2014/main" id="{902BC870-5183-F748-96DA-AEF9A8912A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CCED3A-B8AD-E44A-AA05-38963DCE7601}"/>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2275821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90E2FE-A61B-494E-A445-B1B1ABCF24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AE33DF-85B1-A242-8FCF-B39FA08A35F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B24471-89A0-264C-843B-9BE4A64CF361}"/>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5" name="Footer Placeholder 4">
            <a:extLst>
              <a:ext uri="{FF2B5EF4-FFF2-40B4-BE49-F238E27FC236}">
                <a16:creationId xmlns:a16="http://schemas.microsoft.com/office/drawing/2014/main" id="{C789C02E-6D51-BC4C-B9FF-9629249C1C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5201FF-CFEE-2F42-BCDC-62E712CBFA8E}"/>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4057213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5FA4-CD5F-CB42-945E-05D0CC2EEF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267843-D12B-964B-8680-4528E8F107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B4BA65-A204-4C48-BA24-11961E429022}"/>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5" name="Footer Placeholder 4">
            <a:extLst>
              <a:ext uri="{FF2B5EF4-FFF2-40B4-BE49-F238E27FC236}">
                <a16:creationId xmlns:a16="http://schemas.microsoft.com/office/drawing/2014/main" id="{FCA2474F-E657-A847-9D10-44BD75D3DD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4DE4AD-CE9B-8E41-A87B-4D144F93A1AE}"/>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516048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9A36-9B8B-8246-BC7D-58AE3682F8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5D44C8-A9EF-174B-9E5B-CEA271CA8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F5177A4-155B-3D43-8A26-DB66D9F3005D}"/>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5" name="Footer Placeholder 4">
            <a:extLst>
              <a:ext uri="{FF2B5EF4-FFF2-40B4-BE49-F238E27FC236}">
                <a16:creationId xmlns:a16="http://schemas.microsoft.com/office/drawing/2014/main" id="{4F021FCC-237E-1E4C-A68D-D75F5259CB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5AB008-F445-CF42-B0B6-FD913639808B}"/>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2231358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443D-45F5-C142-8B5F-4D733BF002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929FA7-ACC5-D342-93C7-5B0868EC020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E3D007-3161-ED4F-ABB2-2415EC2236A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04D979-89F1-484A-B997-A14A41CC1440}"/>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6" name="Footer Placeholder 5">
            <a:extLst>
              <a:ext uri="{FF2B5EF4-FFF2-40B4-BE49-F238E27FC236}">
                <a16:creationId xmlns:a16="http://schemas.microsoft.com/office/drawing/2014/main" id="{13E54189-ADA0-E94B-BC9D-401A44D97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FC3FC2-F78E-734C-A554-83DBBE035D53}"/>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2580801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8F960-9DD4-164A-B111-B01135C7C8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7A1307-C8CD-EA4A-B537-E63FA93C56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126E81B-CDA2-9543-9425-BBF1C41BCC9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42EFB9-2097-CD4E-B207-D677405708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8A53BD-7B67-524D-89D8-BFF30BCC3B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AC3A13-0615-B24A-980B-F53C82203DE7}"/>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8" name="Footer Placeholder 7">
            <a:extLst>
              <a:ext uri="{FF2B5EF4-FFF2-40B4-BE49-F238E27FC236}">
                <a16:creationId xmlns:a16="http://schemas.microsoft.com/office/drawing/2014/main" id="{18694465-7142-EE45-A8B2-BF0564EBFB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0112EE-0E89-8C4A-A488-3C99B714D95A}"/>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855495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09253-2953-624B-A75E-E9C74C7E47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2B54BD-42DE-6E46-B9E7-E30B4AD5A9B8}"/>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4" name="Footer Placeholder 3">
            <a:extLst>
              <a:ext uri="{FF2B5EF4-FFF2-40B4-BE49-F238E27FC236}">
                <a16:creationId xmlns:a16="http://schemas.microsoft.com/office/drawing/2014/main" id="{F3FBB2B1-37C7-6346-AD27-C59F695DD2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CDD299-D8B1-0E4A-AFF4-51CCB7C4FAA9}"/>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4052966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00C0F2-E488-CF4F-BADD-1535CEC8F0FA}"/>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3" name="Footer Placeholder 2">
            <a:extLst>
              <a:ext uri="{FF2B5EF4-FFF2-40B4-BE49-F238E27FC236}">
                <a16:creationId xmlns:a16="http://schemas.microsoft.com/office/drawing/2014/main" id="{8207CF1C-3841-704E-9E48-158F7D5F0A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7029A6-4365-E74E-AC5A-D89BA5C17B3D}"/>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742405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3E56A-6D39-2B41-A217-9A7343C279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02A34C-7534-4B43-BED6-332088A37F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4C6332-DAAB-2E44-AFBC-1435CDC9A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7C1D447-A986-8142-8AAF-0E84519E2200}"/>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6" name="Footer Placeholder 5">
            <a:extLst>
              <a:ext uri="{FF2B5EF4-FFF2-40B4-BE49-F238E27FC236}">
                <a16:creationId xmlns:a16="http://schemas.microsoft.com/office/drawing/2014/main" id="{1B22F49A-AA54-204A-B924-020FCDD0A1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C08C2A-D76C-CA4D-9A91-0A46D1DB5FB7}"/>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2760386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A3B9-8B69-A540-8F68-185E9973A8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8AEB28-C60D-C24E-81BC-405A2B6D43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D12A682-BD05-F441-B219-F4E79C87EA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502046-D0BB-F842-AAB0-44F6DC8DD878}"/>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6" name="Footer Placeholder 5">
            <a:extLst>
              <a:ext uri="{FF2B5EF4-FFF2-40B4-BE49-F238E27FC236}">
                <a16:creationId xmlns:a16="http://schemas.microsoft.com/office/drawing/2014/main" id="{E374E0B6-701A-9646-B44B-B3C851BAED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FFDB01-D149-5041-8720-183571925B44}"/>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1382062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46AFE0-5190-B643-9E24-748BEA135F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DD215B-B03E-804F-B2CC-1BA775A268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79963-A74E-734C-B93C-24C524B5C1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3A6D02-6EC3-C64A-AAF6-5A681EC339CF}" type="datetimeFigureOut">
              <a:rPr lang="en-US" smtClean="0"/>
              <a:t>11/28/2021</a:t>
            </a:fld>
            <a:endParaRPr lang="en-US"/>
          </a:p>
        </p:txBody>
      </p:sp>
      <p:sp>
        <p:nvSpPr>
          <p:cNvPr id="5" name="Footer Placeholder 4">
            <a:extLst>
              <a:ext uri="{FF2B5EF4-FFF2-40B4-BE49-F238E27FC236}">
                <a16:creationId xmlns:a16="http://schemas.microsoft.com/office/drawing/2014/main" id="{3E4EA9E0-5343-814D-B24A-88783A2F44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E57D0D-E17F-534D-959D-4586B02D13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ED3B55-BFD9-8749-917A-C3879F6A3F90}" type="slidenum">
              <a:rPr lang="en-US" smtClean="0"/>
              <a:t>‹#›</a:t>
            </a:fld>
            <a:endParaRPr lang="en-US"/>
          </a:p>
        </p:txBody>
      </p:sp>
    </p:spTree>
    <p:extLst>
      <p:ext uri="{BB962C8B-B14F-4D97-AF65-F5344CB8AC3E}">
        <p14:creationId xmlns:p14="http://schemas.microsoft.com/office/powerpoint/2010/main" val="2076375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emf"/></Relationships>
</file>

<file path=ppt/slides/_rels/slide26.xml.rels><?xml version="1.0" encoding="UTF-8" standalone="yes"?>
<Relationships xmlns="http://schemas.openxmlformats.org/package/2006/relationships"><Relationship Id="rId3" Type="http://schemas.openxmlformats.org/officeDocument/2006/relationships/hyperlink" Target="http://github.com/chatopera" TargetMode="External"/><Relationship Id="rId2" Type="http://schemas.openxmlformats.org/officeDocument/2006/relationships/hyperlink" Target="https://docs.chatopera.com/" TargetMode="External"/><Relationship Id="rId1" Type="http://schemas.openxmlformats.org/officeDocument/2006/relationships/slideLayout" Target="../slideLayouts/slideLayout2.xml"/><Relationship Id="rId6" Type="http://schemas.openxmlformats.org/officeDocument/2006/relationships/hyperlink" Target="https://bot.chatopera.com/" TargetMode="External"/><Relationship Id="rId5" Type="http://schemas.openxmlformats.org/officeDocument/2006/relationships/hyperlink" Target="https://blog.chatopera.com/" TargetMode="External"/><Relationship Id="rId4" Type="http://schemas.openxmlformats.org/officeDocument/2006/relationships/hyperlink" Target="https://github.com/chatopera/cskefu"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B466D63-A2E0-4597-9002-033DACA1D485}"/>
              </a:ext>
            </a:extLst>
          </p:cNvPr>
          <p:cNvSpPr/>
          <p:nvPr/>
        </p:nvSpPr>
        <p:spPr>
          <a:xfrm>
            <a:off x="1485003" y="2425724"/>
            <a:ext cx="8431530" cy="769441"/>
          </a:xfrm>
          <a:prstGeom prst="rect">
            <a:avLst/>
          </a:prstGeom>
          <a:noFill/>
          <a:ln>
            <a:noFill/>
          </a:ln>
          <a:effectLst>
            <a:outerShdw blurRad="50800" dist="38100" dir="5400000" algn="t" rotWithShape="0">
              <a:schemeClr val="accent1">
                <a:lumMod val="50000"/>
                <a:alpha val="40000"/>
              </a:schemeClr>
            </a:outerShdw>
          </a:effectLst>
        </p:spPr>
        <p:txBody>
          <a:bodyPr>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行动号召：给春松客服 </a:t>
            </a:r>
            <a:r>
              <a:rPr lang="en-US" altLang="zh-CN" sz="4400" b="1" dirty="0">
                <a:solidFill>
                  <a:schemeClr val="bg1"/>
                </a:solidFill>
                <a:latin typeface="微软雅黑" panose="020B0503020204020204" pitchFamily="34" charset="-122"/>
                <a:ea typeface="微软雅黑" panose="020B0503020204020204" pitchFamily="34" charset="-122"/>
              </a:rPr>
              <a:t>Star</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7584557F-4D86-4051-ADF6-DFE9488F91F0}"/>
              </a:ext>
            </a:extLst>
          </p:cNvPr>
          <p:cNvPicPr>
            <a:picLocks noChangeAspect="1"/>
          </p:cNvPicPr>
          <p:nvPr/>
        </p:nvPicPr>
        <p:blipFill>
          <a:blip r:embed="rId5"/>
          <a:stretch>
            <a:fillRect/>
          </a:stretch>
        </p:blipFill>
        <p:spPr>
          <a:xfrm>
            <a:off x="6233628" y="4267222"/>
            <a:ext cx="4386187" cy="1161527"/>
          </a:xfrm>
          <a:prstGeom prst="rect">
            <a:avLst/>
          </a:prstGeom>
        </p:spPr>
      </p:pic>
      <p:sp>
        <p:nvSpPr>
          <p:cNvPr id="8" name="文本框 7">
            <a:extLst>
              <a:ext uri="{FF2B5EF4-FFF2-40B4-BE49-F238E27FC236}">
                <a16:creationId xmlns:a16="http://schemas.microsoft.com/office/drawing/2014/main" id="{04E0993B-0653-4285-A37C-9F69C1428DD5}"/>
              </a:ext>
            </a:extLst>
          </p:cNvPr>
          <p:cNvSpPr txBox="1"/>
          <p:nvPr/>
        </p:nvSpPr>
        <p:spPr>
          <a:xfrm>
            <a:off x="1404097" y="997206"/>
            <a:ext cx="7738016" cy="1323439"/>
          </a:xfrm>
          <a:prstGeom prst="rect">
            <a:avLst/>
          </a:prstGeom>
          <a:noFill/>
        </p:spPr>
        <p:txBody>
          <a:bodyPr wrap="none" rtlCol="0">
            <a:spAutoFit/>
          </a:bodyPr>
          <a:lstStyle/>
          <a:p>
            <a:r>
              <a:rPr lang="zh-CN" altLang="en-US" sz="8000" dirty="0">
                <a:solidFill>
                  <a:schemeClr val="bg1"/>
                </a:solidFill>
                <a:latin typeface="优设标题黑" panose="00000500000000000000" pitchFamily="2" charset="-122"/>
                <a:ea typeface="优设标题黑" panose="00000500000000000000" pitchFamily="2" charset="-122"/>
              </a:rPr>
              <a:t>做好开源客服系统</a:t>
            </a:r>
          </a:p>
        </p:txBody>
      </p:sp>
      <p:sp>
        <p:nvSpPr>
          <p:cNvPr id="9" name="文本框 8">
            <a:extLst>
              <a:ext uri="{FF2B5EF4-FFF2-40B4-BE49-F238E27FC236}">
                <a16:creationId xmlns:a16="http://schemas.microsoft.com/office/drawing/2014/main" id="{8ACCD476-338E-4456-B424-9BA9FB43EEB3}"/>
              </a:ext>
            </a:extLst>
          </p:cNvPr>
          <p:cNvSpPr txBox="1"/>
          <p:nvPr/>
        </p:nvSpPr>
        <p:spPr>
          <a:xfrm>
            <a:off x="1485003" y="3300244"/>
            <a:ext cx="6094206" cy="646331"/>
          </a:xfrm>
          <a:prstGeom prst="rect">
            <a:avLst/>
          </a:prstGeom>
          <a:noFill/>
        </p:spPr>
        <p:txBody>
          <a:bodyPr wrap="square">
            <a:spAutoFit/>
          </a:bodyPr>
          <a:lstStyle/>
          <a:p>
            <a:r>
              <a:rPr lang="zh-CN" altLang="en-US" sz="3600" dirty="0">
                <a:solidFill>
                  <a:schemeClr val="bg1"/>
                </a:solidFill>
              </a:rPr>
              <a:t>github.com/chatopera/cskefu</a:t>
            </a:r>
          </a:p>
        </p:txBody>
      </p:sp>
      <p:pic>
        <p:nvPicPr>
          <p:cNvPr id="10" name="图片 9">
            <a:extLst>
              <a:ext uri="{FF2B5EF4-FFF2-40B4-BE49-F238E27FC236}">
                <a16:creationId xmlns:a16="http://schemas.microsoft.com/office/drawing/2014/main" id="{9ADB9B78-29C9-4EF3-89BC-9E4C32F184C1}"/>
              </a:ext>
            </a:extLst>
          </p:cNvPr>
          <p:cNvPicPr>
            <a:picLocks noChangeAspect="1"/>
          </p:cNvPicPr>
          <p:nvPr/>
        </p:nvPicPr>
        <p:blipFill>
          <a:blip r:embed="rId6"/>
          <a:stretch>
            <a:fillRect/>
          </a:stretch>
        </p:blipFill>
        <p:spPr>
          <a:xfrm>
            <a:off x="1572185" y="4014918"/>
            <a:ext cx="3238500" cy="685800"/>
          </a:xfrm>
          <a:prstGeom prst="rect">
            <a:avLst/>
          </a:prstGeom>
        </p:spPr>
      </p:pic>
      <p:sp>
        <p:nvSpPr>
          <p:cNvPr id="11" name="文本框 10">
            <a:extLst>
              <a:ext uri="{FF2B5EF4-FFF2-40B4-BE49-F238E27FC236}">
                <a16:creationId xmlns:a16="http://schemas.microsoft.com/office/drawing/2014/main" id="{3529B0CB-BE96-4A3E-9F80-AAFFF5159C55}"/>
              </a:ext>
            </a:extLst>
          </p:cNvPr>
          <p:cNvSpPr txBox="1"/>
          <p:nvPr/>
        </p:nvSpPr>
        <p:spPr>
          <a:xfrm>
            <a:off x="1485003" y="4918422"/>
            <a:ext cx="2484976" cy="369332"/>
          </a:xfrm>
          <a:prstGeom prst="rect">
            <a:avLst/>
          </a:prstGeom>
          <a:noFill/>
        </p:spPr>
        <p:txBody>
          <a:bodyPr wrap="none" rtlCol="0">
            <a:spAutoFit/>
          </a:bodyPr>
          <a:lstStyle/>
          <a:p>
            <a:r>
              <a:rPr lang="zh-CN" altLang="en-US" dirty="0">
                <a:solidFill>
                  <a:schemeClr val="bg1">
                    <a:lumMod val="95000"/>
                  </a:schemeClr>
                </a:solidFill>
              </a:rPr>
              <a:t>分享内容在 </a:t>
            </a:r>
            <a:r>
              <a:rPr lang="en-US" altLang="zh-CN" dirty="0">
                <a:solidFill>
                  <a:schemeClr val="bg1">
                    <a:lumMod val="95000"/>
                  </a:schemeClr>
                </a:solidFill>
              </a:rPr>
              <a:t>5 </a:t>
            </a:r>
            <a:r>
              <a:rPr lang="zh-CN" altLang="en-US" dirty="0">
                <a:solidFill>
                  <a:schemeClr val="bg1">
                    <a:lumMod val="95000"/>
                  </a:schemeClr>
                </a:solidFill>
              </a:rPr>
              <a:t>秒后开始</a:t>
            </a:r>
          </a:p>
        </p:txBody>
      </p:sp>
    </p:spTree>
    <p:custDataLst>
      <p:tags r:id="rId1"/>
    </p:custDataLst>
    <p:extLst>
      <p:ext uri="{BB962C8B-B14F-4D97-AF65-F5344CB8AC3E}">
        <p14:creationId xmlns:p14="http://schemas.microsoft.com/office/powerpoint/2010/main" val="868075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en-US" altLang="zh-CN" dirty="0">
                <a:solidFill>
                  <a:schemeClr val="bg1"/>
                </a:solidFill>
                <a:latin typeface="微软雅黑" panose="020B0503020204020204" pitchFamily="34" charset="-122"/>
                <a:ea typeface="微软雅黑" panose="020B0503020204020204" pitchFamily="34" charset="-122"/>
              </a:rPr>
              <a:t>MySQL</a:t>
            </a:r>
            <a:r>
              <a:rPr lang="zh-CN" altLang="en-US" dirty="0">
                <a:solidFill>
                  <a:schemeClr val="bg1"/>
                </a:solidFill>
                <a:latin typeface="微软雅黑" panose="020B0503020204020204" pitchFamily="34" charset="-122"/>
                <a:ea typeface="微软雅黑" panose="020B0503020204020204" pitchFamily="34" charset="-122"/>
              </a:rPr>
              <a:t>的历史</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0" name="TextBox 58">
            <a:extLst>
              <a:ext uri="{FF2B5EF4-FFF2-40B4-BE49-F238E27FC236}">
                <a16:creationId xmlns:a16="http://schemas.microsoft.com/office/drawing/2014/main" id="{9610EAC2-FCC7-D949-8905-CAC964C295D0}"/>
              </a:ext>
            </a:extLst>
          </p:cNvPr>
          <p:cNvSpPr txBox="1"/>
          <p:nvPr/>
        </p:nvSpPr>
        <p:spPr>
          <a:xfrm>
            <a:off x="8716079" y="686629"/>
            <a:ext cx="2589170" cy="461665"/>
          </a:xfrm>
          <a:prstGeom prst="rect">
            <a:avLst/>
          </a:prstGeom>
          <a:noFill/>
        </p:spPr>
        <p:txBody>
          <a:bodyPr wrap="none" rtlCol="0">
            <a:spAutoFit/>
          </a:bodyPr>
          <a:lstStyle/>
          <a:p>
            <a:r>
              <a:rPr lang="en-US" sz="2400" dirty="0">
                <a:solidFill>
                  <a:schemeClr val="bg1"/>
                </a:solidFill>
                <a:latin typeface="微软雅黑" panose="020B0503020204020204" pitchFamily="34" charset="-122"/>
                <a:ea typeface="微软雅黑" panose="020B0503020204020204" pitchFamily="34" charset="-122"/>
              </a:rPr>
              <a:t>5-1 SQL</a:t>
            </a:r>
            <a:r>
              <a:rPr lang="zh-CN" altLang="en-US" sz="2400" dirty="0">
                <a:solidFill>
                  <a:schemeClr val="bg1"/>
                </a:solidFill>
                <a:latin typeface="微软雅黑" panose="020B0503020204020204" pitchFamily="34" charset="-122"/>
                <a:ea typeface="微软雅黑" panose="020B0503020204020204" pitchFamily="34" charset="-122"/>
              </a:rPr>
              <a:t>快速入门</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1" name="TextBox 25">
            <a:extLst>
              <a:ext uri="{FF2B5EF4-FFF2-40B4-BE49-F238E27FC236}">
                <a16:creationId xmlns:a16="http://schemas.microsoft.com/office/drawing/2014/main" id="{1D3CF422-9F01-2C40-A3E9-1262DE0B7E6A}"/>
              </a:ext>
            </a:extLst>
          </p:cNvPr>
          <p:cNvSpPr txBox="1"/>
          <p:nvPr/>
        </p:nvSpPr>
        <p:spPr>
          <a:xfrm>
            <a:off x="8716079" y="317297"/>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B36C8BEB-D422-3646-9E11-F787052D6AE1}"/>
              </a:ext>
            </a:extLst>
          </p:cNvPr>
          <p:cNvPicPr>
            <a:picLocks noChangeAspect="1"/>
          </p:cNvPicPr>
          <p:nvPr/>
        </p:nvPicPr>
        <p:blipFill>
          <a:blip r:embed="rId3"/>
          <a:stretch>
            <a:fillRect/>
          </a:stretch>
        </p:blipFill>
        <p:spPr>
          <a:xfrm>
            <a:off x="1108592" y="1517626"/>
            <a:ext cx="9779147" cy="5217911"/>
          </a:xfrm>
          <a:prstGeom prst="rect">
            <a:avLst/>
          </a:prstGeom>
        </p:spPr>
      </p:pic>
    </p:spTree>
    <p:extLst>
      <p:ext uri="{BB962C8B-B14F-4D97-AF65-F5344CB8AC3E}">
        <p14:creationId xmlns:p14="http://schemas.microsoft.com/office/powerpoint/2010/main" val="2753093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本节前提准备</a:t>
            </a:r>
            <a:endParaRPr lang="en-US" dirty="0">
              <a:solidFill>
                <a:schemeClr val="bg1"/>
              </a:solidFill>
              <a:latin typeface="微软雅黑" panose="020B0503020204020204" pitchFamily="34" charset="-122"/>
              <a:ea typeface="微软雅黑" panose="020B0503020204020204" pitchFamily="34" charset="-122"/>
            </a:endParaRPr>
          </a:p>
        </p:txBody>
      </p:sp>
      <p:sp>
        <p:nvSpPr>
          <p:cNvPr id="7" name="TextBox 5">
            <a:extLst>
              <a:ext uri="{FF2B5EF4-FFF2-40B4-BE49-F238E27FC236}">
                <a16:creationId xmlns:a16="http://schemas.microsoft.com/office/drawing/2014/main" id="{5B7A51FD-CDF2-49E6-A241-DA40A34C208E}"/>
              </a:ext>
            </a:extLst>
          </p:cNvPr>
          <p:cNvSpPr txBox="1"/>
          <p:nvPr/>
        </p:nvSpPr>
        <p:spPr>
          <a:xfrm>
            <a:off x="504949" y="1576824"/>
            <a:ext cx="4104456"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50000"/>
              </a:lnSpc>
              <a:spcBef>
                <a:spcPts val="0"/>
              </a:spcBef>
              <a:spcAft>
                <a:spcPts val="0"/>
              </a:spcAft>
              <a:buClrTx/>
              <a:buSzTx/>
            </a:pPr>
            <a:r>
              <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Git</a:t>
            </a:r>
          </a:p>
        </p:txBody>
      </p:sp>
      <p:sp>
        <p:nvSpPr>
          <p:cNvPr id="10" name="TextBox 58">
            <a:extLst>
              <a:ext uri="{FF2B5EF4-FFF2-40B4-BE49-F238E27FC236}">
                <a16:creationId xmlns:a16="http://schemas.microsoft.com/office/drawing/2014/main" id="{0DFFAA85-876F-2D49-B3CF-2AEC7582417E}"/>
              </a:ext>
            </a:extLst>
          </p:cNvPr>
          <p:cNvSpPr txBox="1"/>
          <p:nvPr/>
        </p:nvSpPr>
        <p:spPr>
          <a:xfrm>
            <a:off x="8716079" y="686629"/>
            <a:ext cx="2589170" cy="461665"/>
          </a:xfrm>
          <a:prstGeom prst="rect">
            <a:avLst/>
          </a:prstGeom>
          <a:noFill/>
        </p:spPr>
        <p:txBody>
          <a:bodyPr wrap="none" rtlCol="0">
            <a:spAutoFit/>
          </a:bodyPr>
          <a:lstStyle/>
          <a:p>
            <a:r>
              <a:rPr lang="en-US" sz="2400" dirty="0">
                <a:solidFill>
                  <a:schemeClr val="bg1"/>
                </a:solidFill>
                <a:latin typeface="微软雅黑" panose="020B0503020204020204" pitchFamily="34" charset="-122"/>
                <a:ea typeface="微软雅黑" panose="020B0503020204020204" pitchFamily="34" charset="-122"/>
              </a:rPr>
              <a:t>5-1 SQL</a:t>
            </a:r>
            <a:r>
              <a:rPr lang="zh-CN" altLang="en-US" sz="2400" dirty="0">
                <a:solidFill>
                  <a:schemeClr val="bg1"/>
                </a:solidFill>
                <a:latin typeface="微软雅黑" panose="020B0503020204020204" pitchFamily="34" charset="-122"/>
                <a:ea typeface="微软雅黑" panose="020B0503020204020204" pitchFamily="34" charset="-122"/>
              </a:rPr>
              <a:t>快速入门</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1" name="TextBox 25">
            <a:extLst>
              <a:ext uri="{FF2B5EF4-FFF2-40B4-BE49-F238E27FC236}">
                <a16:creationId xmlns:a16="http://schemas.microsoft.com/office/drawing/2014/main" id="{260C0347-38EC-7946-8A82-7E9853BF5FC0}"/>
              </a:ext>
            </a:extLst>
          </p:cNvPr>
          <p:cNvSpPr txBox="1"/>
          <p:nvPr/>
        </p:nvSpPr>
        <p:spPr>
          <a:xfrm>
            <a:off x="8716079" y="317297"/>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8" name="TextBox 5">
            <a:extLst>
              <a:ext uri="{FF2B5EF4-FFF2-40B4-BE49-F238E27FC236}">
                <a16:creationId xmlns:a16="http://schemas.microsoft.com/office/drawing/2014/main" id="{1523304F-9994-3E46-B2C9-59C06AC63FA6}"/>
              </a:ext>
            </a:extLst>
          </p:cNvPr>
          <p:cNvSpPr txBox="1"/>
          <p:nvPr/>
        </p:nvSpPr>
        <p:spPr>
          <a:xfrm>
            <a:off x="504948" y="2592485"/>
            <a:ext cx="9744838"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50000"/>
              </a:lnSpc>
              <a:spcBef>
                <a:spcPts val="0"/>
              </a:spcBef>
              <a:spcAft>
                <a:spcPts val="0"/>
              </a:spcAft>
              <a:buClrTx/>
              <a:buSzTx/>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Linux Bash or Git Bash(For Windows)</a:t>
            </a:r>
            <a:endPar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endParaRPr>
          </a:p>
        </p:txBody>
      </p:sp>
      <p:sp>
        <p:nvSpPr>
          <p:cNvPr id="9" name="TextBox 5">
            <a:extLst>
              <a:ext uri="{FF2B5EF4-FFF2-40B4-BE49-F238E27FC236}">
                <a16:creationId xmlns:a16="http://schemas.microsoft.com/office/drawing/2014/main" id="{D860FC91-E1A6-944D-887F-EE8FA7498B15}"/>
              </a:ext>
            </a:extLst>
          </p:cNvPr>
          <p:cNvSpPr txBox="1"/>
          <p:nvPr/>
        </p:nvSpPr>
        <p:spPr>
          <a:xfrm>
            <a:off x="504948" y="3652416"/>
            <a:ext cx="9744838"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50000"/>
              </a:lnSpc>
              <a:spcBef>
                <a:spcPts val="0"/>
              </a:spcBef>
              <a:spcAft>
                <a:spcPts val="0"/>
              </a:spcAft>
              <a:buClrTx/>
              <a:buSzTx/>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Docker &amp; Docker Compose</a:t>
            </a:r>
            <a:endPar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endParaRPr>
          </a:p>
        </p:txBody>
      </p:sp>
      <p:sp>
        <p:nvSpPr>
          <p:cNvPr id="12" name="TextBox 5">
            <a:extLst>
              <a:ext uri="{FF2B5EF4-FFF2-40B4-BE49-F238E27FC236}">
                <a16:creationId xmlns:a16="http://schemas.microsoft.com/office/drawing/2014/main" id="{34FB0884-E47D-C344-8B81-A5D0E8DFFED1}"/>
              </a:ext>
            </a:extLst>
          </p:cNvPr>
          <p:cNvSpPr txBox="1"/>
          <p:nvPr/>
        </p:nvSpPr>
        <p:spPr>
          <a:xfrm>
            <a:off x="504947" y="4712347"/>
            <a:ext cx="11063275"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50000"/>
              </a:lnSpc>
              <a:spcBef>
                <a:spcPts val="0"/>
              </a:spcBef>
              <a:spcAft>
                <a:spcPts val="0"/>
              </a:spcAft>
              <a:buClrTx/>
              <a:buSzTx/>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MySQL Workbench or Navicat for MySQL</a:t>
            </a:r>
            <a:endPar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endParaRPr>
          </a:p>
        </p:txBody>
      </p:sp>
    </p:spTree>
    <p:extLst>
      <p:ext uri="{BB962C8B-B14F-4D97-AF65-F5344CB8AC3E}">
        <p14:creationId xmlns:p14="http://schemas.microsoft.com/office/powerpoint/2010/main" val="982142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下载示例源码</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0" name="TextBox 58">
            <a:extLst>
              <a:ext uri="{FF2B5EF4-FFF2-40B4-BE49-F238E27FC236}">
                <a16:creationId xmlns:a16="http://schemas.microsoft.com/office/drawing/2014/main" id="{0DFFAA85-876F-2D49-B3CF-2AEC7582417E}"/>
              </a:ext>
            </a:extLst>
          </p:cNvPr>
          <p:cNvSpPr txBox="1"/>
          <p:nvPr/>
        </p:nvSpPr>
        <p:spPr>
          <a:xfrm>
            <a:off x="8716079" y="686629"/>
            <a:ext cx="2589170" cy="461665"/>
          </a:xfrm>
          <a:prstGeom prst="rect">
            <a:avLst/>
          </a:prstGeom>
          <a:noFill/>
        </p:spPr>
        <p:txBody>
          <a:bodyPr wrap="none" rtlCol="0">
            <a:spAutoFit/>
          </a:bodyPr>
          <a:lstStyle/>
          <a:p>
            <a:r>
              <a:rPr lang="en-US" sz="2400" dirty="0">
                <a:solidFill>
                  <a:schemeClr val="bg1"/>
                </a:solidFill>
                <a:latin typeface="微软雅黑" panose="020B0503020204020204" pitchFamily="34" charset="-122"/>
                <a:ea typeface="微软雅黑" panose="020B0503020204020204" pitchFamily="34" charset="-122"/>
              </a:rPr>
              <a:t>5-1 SQL</a:t>
            </a:r>
            <a:r>
              <a:rPr lang="zh-CN" altLang="en-US" sz="2400" dirty="0">
                <a:solidFill>
                  <a:schemeClr val="bg1"/>
                </a:solidFill>
                <a:latin typeface="微软雅黑" panose="020B0503020204020204" pitchFamily="34" charset="-122"/>
                <a:ea typeface="微软雅黑" panose="020B0503020204020204" pitchFamily="34" charset="-122"/>
              </a:rPr>
              <a:t>快速入门</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1" name="TextBox 25">
            <a:extLst>
              <a:ext uri="{FF2B5EF4-FFF2-40B4-BE49-F238E27FC236}">
                <a16:creationId xmlns:a16="http://schemas.microsoft.com/office/drawing/2014/main" id="{260C0347-38EC-7946-8A82-7E9853BF5FC0}"/>
              </a:ext>
            </a:extLst>
          </p:cNvPr>
          <p:cNvSpPr txBox="1"/>
          <p:nvPr/>
        </p:nvSpPr>
        <p:spPr>
          <a:xfrm>
            <a:off x="8716079" y="317297"/>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8" name="TextBox 5">
            <a:extLst>
              <a:ext uri="{FF2B5EF4-FFF2-40B4-BE49-F238E27FC236}">
                <a16:creationId xmlns:a16="http://schemas.microsoft.com/office/drawing/2014/main" id="{1523304F-9994-3E46-B2C9-59C06AC63FA6}"/>
              </a:ext>
            </a:extLst>
          </p:cNvPr>
          <p:cNvSpPr txBox="1"/>
          <p:nvPr/>
        </p:nvSpPr>
        <p:spPr>
          <a:xfrm>
            <a:off x="343522" y="1635648"/>
            <a:ext cx="9744838" cy="73866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lnSpc>
                <a:spcPct val="150000"/>
              </a:lnSpc>
            </a:pPr>
            <a:r>
              <a:rPr lang="en-US" altLang="zh-CN"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sym typeface="Times New Roman" panose="02020603050405020304"/>
              </a:rPr>
              <a:t>git clone https://github.com/Samurais/sql-in-10-mins.git</a:t>
            </a:r>
            <a:endParaRPr kumimoji="0" lang="en-US" altLang="zh-CN" sz="2800" b="0" i="0" u="none" strike="noStrike" cap="none" spc="0" normalizeH="0" baseline="0" dirty="0">
              <a:ln>
                <a:noFill/>
              </a:ln>
              <a:solidFill>
                <a:schemeClr val="bg1"/>
              </a:solidFill>
              <a:effectLst/>
              <a:uFillTx/>
              <a:latin typeface="Segoe UI Historic" panose="020B0502040204020203" pitchFamily="34" charset="0"/>
              <a:ea typeface="Segoe UI Historic" panose="020B0502040204020203" pitchFamily="34" charset="0"/>
              <a:cs typeface="Segoe UI Historic" panose="020B0502040204020203" pitchFamily="34" charset="0"/>
              <a:sym typeface="Times New Roman" panose="02020603050405020304"/>
            </a:endParaRPr>
          </a:p>
        </p:txBody>
      </p:sp>
      <p:sp>
        <p:nvSpPr>
          <p:cNvPr id="3" name="Rectangle 2">
            <a:extLst>
              <a:ext uri="{FF2B5EF4-FFF2-40B4-BE49-F238E27FC236}">
                <a16:creationId xmlns:a16="http://schemas.microsoft.com/office/drawing/2014/main" id="{F4ACCD8B-761F-5D44-93C7-AD48319282DE}"/>
              </a:ext>
            </a:extLst>
          </p:cNvPr>
          <p:cNvSpPr/>
          <p:nvPr/>
        </p:nvSpPr>
        <p:spPr>
          <a:xfrm>
            <a:off x="0" y="2955851"/>
            <a:ext cx="12192000" cy="39021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pic>
        <p:nvPicPr>
          <p:cNvPr id="2" name="Picture 1">
            <a:extLst>
              <a:ext uri="{FF2B5EF4-FFF2-40B4-BE49-F238E27FC236}">
                <a16:creationId xmlns:a16="http://schemas.microsoft.com/office/drawing/2014/main" id="{827ABC68-1A12-0743-B7FC-72E71BA32E43}"/>
              </a:ext>
            </a:extLst>
          </p:cNvPr>
          <p:cNvPicPr>
            <a:picLocks noChangeAspect="1"/>
          </p:cNvPicPr>
          <p:nvPr/>
        </p:nvPicPr>
        <p:blipFill>
          <a:blip r:embed="rId2"/>
          <a:stretch>
            <a:fillRect/>
          </a:stretch>
        </p:blipFill>
        <p:spPr>
          <a:xfrm>
            <a:off x="6803779" y="3010087"/>
            <a:ext cx="3824600" cy="3824600"/>
          </a:xfrm>
          <a:prstGeom prst="rect">
            <a:avLst/>
          </a:prstGeom>
        </p:spPr>
      </p:pic>
      <p:sp>
        <p:nvSpPr>
          <p:cNvPr id="4" name="Rectangle 3">
            <a:extLst>
              <a:ext uri="{FF2B5EF4-FFF2-40B4-BE49-F238E27FC236}">
                <a16:creationId xmlns:a16="http://schemas.microsoft.com/office/drawing/2014/main" id="{E927BD89-2BEA-D647-A4F2-70DB910D6F49}"/>
              </a:ext>
            </a:extLst>
          </p:cNvPr>
          <p:cNvSpPr/>
          <p:nvPr/>
        </p:nvSpPr>
        <p:spPr>
          <a:xfrm>
            <a:off x="1216892" y="3698082"/>
            <a:ext cx="5338321" cy="707886"/>
          </a:xfrm>
          <a:prstGeom prst="rect">
            <a:avLst/>
          </a:prstGeom>
        </p:spPr>
        <p:txBody>
          <a:bodyPr wrap="none">
            <a:spAutoFit/>
          </a:bodyPr>
          <a:lstStyle/>
          <a:p>
            <a:r>
              <a:rPr lang="en-US" sz="4000" b="1" dirty="0">
                <a:solidFill>
                  <a:srgbClr val="24292E"/>
                </a:solidFill>
                <a:latin typeface="Microsoft YaHei" panose="020B0503020204020204" pitchFamily="34" charset="-122"/>
                <a:ea typeface="Microsoft YaHei" panose="020B0503020204020204" pitchFamily="34" charset="-122"/>
              </a:rPr>
              <a:t>SQL </a:t>
            </a:r>
            <a:r>
              <a:rPr lang="zh-CN" altLang="en-US" sz="4000" b="1" dirty="0">
                <a:solidFill>
                  <a:srgbClr val="24292E"/>
                </a:solidFill>
                <a:latin typeface="Microsoft YaHei" panose="020B0503020204020204" pitchFamily="34" charset="-122"/>
                <a:ea typeface="Microsoft YaHei" panose="020B0503020204020204" pitchFamily="34" charset="-122"/>
              </a:rPr>
              <a:t>必知必会</a:t>
            </a:r>
            <a:r>
              <a:rPr lang="en-US" altLang="zh-CN" sz="4000" b="1" dirty="0">
                <a:solidFill>
                  <a:srgbClr val="24292E"/>
                </a:solidFill>
                <a:latin typeface="Microsoft YaHei" panose="020B0503020204020204" pitchFamily="34" charset="-122"/>
                <a:ea typeface="Microsoft YaHei" panose="020B0503020204020204" pitchFamily="34" charset="-122"/>
              </a:rPr>
              <a:t>(</a:t>
            </a:r>
            <a:r>
              <a:rPr lang="zh-CN" altLang="en-US" sz="4000" b="1" dirty="0">
                <a:solidFill>
                  <a:srgbClr val="24292E"/>
                </a:solidFill>
                <a:latin typeface="Microsoft YaHei" panose="020B0503020204020204" pitchFamily="34" charset="-122"/>
                <a:ea typeface="Microsoft YaHei" panose="020B0503020204020204" pitchFamily="34" charset="-122"/>
              </a:rPr>
              <a:t>第四版</a:t>
            </a:r>
            <a:r>
              <a:rPr lang="en-US" altLang="zh-CN" sz="4000" b="1" dirty="0">
                <a:solidFill>
                  <a:srgbClr val="24292E"/>
                </a:solidFill>
                <a:latin typeface="Microsoft YaHei" panose="020B0503020204020204" pitchFamily="34" charset="-122"/>
                <a:ea typeface="Microsoft YaHei" panose="020B0503020204020204" pitchFamily="34" charset="-122"/>
              </a:rPr>
              <a:t>)</a:t>
            </a:r>
            <a:endParaRPr lang="zh-CN" altLang="en-US" sz="4000" b="1" i="0" dirty="0">
              <a:solidFill>
                <a:srgbClr val="24292E"/>
              </a:solidFill>
              <a:effectLst/>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97BA7087-589D-C546-B213-91EF01ED717E}"/>
              </a:ext>
            </a:extLst>
          </p:cNvPr>
          <p:cNvSpPr txBox="1"/>
          <p:nvPr/>
        </p:nvSpPr>
        <p:spPr>
          <a:xfrm>
            <a:off x="1280210" y="4763116"/>
            <a:ext cx="5211683" cy="523220"/>
          </a:xfrm>
          <a:prstGeom prst="rect">
            <a:avLst/>
          </a:prstGeom>
          <a:noFill/>
        </p:spPr>
        <p:txBody>
          <a:bodyPr wrap="none" rtlCol="0">
            <a:spAutoFit/>
          </a:bodyPr>
          <a:lstStyle/>
          <a:p>
            <a:r>
              <a:rPr lang="zh-CN" altLang="en-US" sz="2800" dirty="0">
                <a:latin typeface="Microsoft YaHei" panose="020B0503020204020204" pitchFamily="34" charset="-122"/>
                <a:ea typeface="Microsoft YaHei" panose="020B0503020204020204" pitchFamily="34" charset="-122"/>
              </a:rPr>
              <a:t>根据该书随书源码以及一些修改</a:t>
            </a:r>
            <a:endParaRPr lang="en-US"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67609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80A4B3-DDD9-E14E-85AB-8FADDEC41626}"/>
              </a:ext>
            </a:extLst>
          </p:cNvPr>
          <p:cNvSpPr/>
          <p:nvPr/>
        </p:nvSpPr>
        <p:spPr>
          <a:xfrm>
            <a:off x="0" y="1424763"/>
            <a:ext cx="12192000" cy="5433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准备练习数据表结构</a:t>
            </a:r>
            <a:r>
              <a:rPr lang="en-US" altLang="zh-CN" dirty="0">
                <a:solidFill>
                  <a:schemeClr val="bg1"/>
                </a:solidFill>
                <a:latin typeface="微软雅黑" panose="020B0503020204020204" pitchFamily="34" charset="-122"/>
                <a:ea typeface="微软雅黑" panose="020B0503020204020204" pitchFamily="34" charset="-122"/>
              </a:rPr>
              <a:t>(ER)</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0" name="TextBox 58">
            <a:extLst>
              <a:ext uri="{FF2B5EF4-FFF2-40B4-BE49-F238E27FC236}">
                <a16:creationId xmlns:a16="http://schemas.microsoft.com/office/drawing/2014/main" id="{0DFFAA85-876F-2D49-B3CF-2AEC7582417E}"/>
              </a:ext>
            </a:extLst>
          </p:cNvPr>
          <p:cNvSpPr txBox="1"/>
          <p:nvPr/>
        </p:nvSpPr>
        <p:spPr>
          <a:xfrm>
            <a:off x="8716079" y="686629"/>
            <a:ext cx="2589170" cy="461665"/>
          </a:xfrm>
          <a:prstGeom prst="rect">
            <a:avLst/>
          </a:prstGeom>
          <a:noFill/>
        </p:spPr>
        <p:txBody>
          <a:bodyPr wrap="none" rtlCol="0">
            <a:spAutoFit/>
          </a:bodyPr>
          <a:lstStyle/>
          <a:p>
            <a:r>
              <a:rPr lang="en-US" sz="2400" dirty="0">
                <a:solidFill>
                  <a:schemeClr val="bg1"/>
                </a:solidFill>
                <a:latin typeface="微软雅黑" panose="020B0503020204020204" pitchFamily="34" charset="-122"/>
                <a:ea typeface="微软雅黑" panose="020B0503020204020204" pitchFamily="34" charset="-122"/>
              </a:rPr>
              <a:t>5-1 SQL</a:t>
            </a:r>
            <a:r>
              <a:rPr lang="zh-CN" altLang="en-US" sz="2400" dirty="0">
                <a:solidFill>
                  <a:schemeClr val="bg1"/>
                </a:solidFill>
                <a:latin typeface="微软雅黑" panose="020B0503020204020204" pitchFamily="34" charset="-122"/>
                <a:ea typeface="微软雅黑" panose="020B0503020204020204" pitchFamily="34" charset="-122"/>
              </a:rPr>
              <a:t>快速入门</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1" name="TextBox 25">
            <a:extLst>
              <a:ext uri="{FF2B5EF4-FFF2-40B4-BE49-F238E27FC236}">
                <a16:creationId xmlns:a16="http://schemas.microsoft.com/office/drawing/2014/main" id="{260C0347-38EC-7946-8A82-7E9853BF5FC0}"/>
              </a:ext>
            </a:extLst>
          </p:cNvPr>
          <p:cNvSpPr txBox="1"/>
          <p:nvPr/>
        </p:nvSpPr>
        <p:spPr>
          <a:xfrm>
            <a:off x="8716079" y="317297"/>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0D2EA25-575A-D64D-8A2A-55D556F2F484}"/>
              </a:ext>
            </a:extLst>
          </p:cNvPr>
          <p:cNvPicPr>
            <a:picLocks noChangeAspect="1"/>
          </p:cNvPicPr>
          <p:nvPr/>
        </p:nvPicPr>
        <p:blipFill>
          <a:blip r:embed="rId3"/>
          <a:stretch>
            <a:fillRect/>
          </a:stretch>
        </p:blipFill>
        <p:spPr>
          <a:xfrm>
            <a:off x="1488033" y="1766109"/>
            <a:ext cx="8825549" cy="4750543"/>
          </a:xfrm>
          <a:prstGeom prst="rect">
            <a:avLst/>
          </a:prstGeom>
        </p:spPr>
      </p:pic>
    </p:spTree>
    <p:extLst>
      <p:ext uri="{BB962C8B-B14F-4D97-AF65-F5344CB8AC3E}">
        <p14:creationId xmlns:p14="http://schemas.microsoft.com/office/powerpoint/2010/main" val="2442831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准备练习环境</a:t>
            </a:r>
            <a:endParaRPr lang="en-US" dirty="0">
              <a:solidFill>
                <a:schemeClr val="bg1"/>
              </a:solidFill>
              <a:latin typeface="微软雅黑" panose="020B0503020204020204" pitchFamily="34" charset="-122"/>
              <a:ea typeface="微软雅黑" panose="020B0503020204020204" pitchFamily="34" charset="-122"/>
            </a:endParaRPr>
          </a:p>
        </p:txBody>
      </p:sp>
      <p:sp>
        <p:nvSpPr>
          <p:cNvPr id="7" name="TextBox 5">
            <a:extLst>
              <a:ext uri="{FF2B5EF4-FFF2-40B4-BE49-F238E27FC236}">
                <a16:creationId xmlns:a16="http://schemas.microsoft.com/office/drawing/2014/main" id="{5B7A51FD-CDF2-49E6-A241-DA40A34C208E}"/>
              </a:ext>
            </a:extLst>
          </p:cNvPr>
          <p:cNvSpPr txBox="1"/>
          <p:nvPr/>
        </p:nvSpPr>
        <p:spPr>
          <a:xfrm>
            <a:off x="526214" y="1576824"/>
            <a:ext cx="6980372"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50000"/>
              </a:lnSpc>
              <a:spcBef>
                <a:spcPts val="0"/>
              </a:spcBef>
              <a:spcAft>
                <a:spcPts val="0"/>
              </a:spcAft>
              <a:buClrTx/>
              <a:buSzTx/>
            </a:pPr>
            <a:r>
              <a:rPr kumimoji="0" lang="zh-CN" altLang="en-US"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启动</a:t>
            </a:r>
            <a:r>
              <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MySQL Server</a:t>
            </a:r>
          </a:p>
        </p:txBody>
      </p:sp>
      <p:sp>
        <p:nvSpPr>
          <p:cNvPr id="10" name="TextBox 58">
            <a:extLst>
              <a:ext uri="{FF2B5EF4-FFF2-40B4-BE49-F238E27FC236}">
                <a16:creationId xmlns:a16="http://schemas.microsoft.com/office/drawing/2014/main" id="{0DFFAA85-876F-2D49-B3CF-2AEC7582417E}"/>
              </a:ext>
            </a:extLst>
          </p:cNvPr>
          <p:cNvSpPr txBox="1"/>
          <p:nvPr/>
        </p:nvSpPr>
        <p:spPr>
          <a:xfrm>
            <a:off x="8716079" y="686629"/>
            <a:ext cx="2589170" cy="461665"/>
          </a:xfrm>
          <a:prstGeom prst="rect">
            <a:avLst/>
          </a:prstGeom>
          <a:noFill/>
        </p:spPr>
        <p:txBody>
          <a:bodyPr wrap="none" rtlCol="0">
            <a:spAutoFit/>
          </a:bodyPr>
          <a:lstStyle/>
          <a:p>
            <a:r>
              <a:rPr lang="en-US" sz="2400" dirty="0">
                <a:solidFill>
                  <a:schemeClr val="bg1"/>
                </a:solidFill>
                <a:latin typeface="微软雅黑" panose="020B0503020204020204" pitchFamily="34" charset="-122"/>
                <a:ea typeface="微软雅黑" panose="020B0503020204020204" pitchFamily="34" charset="-122"/>
              </a:rPr>
              <a:t>5-1 SQL</a:t>
            </a:r>
            <a:r>
              <a:rPr lang="zh-CN" altLang="en-US" sz="2400" dirty="0">
                <a:solidFill>
                  <a:schemeClr val="bg1"/>
                </a:solidFill>
                <a:latin typeface="微软雅黑" panose="020B0503020204020204" pitchFamily="34" charset="-122"/>
                <a:ea typeface="微软雅黑" panose="020B0503020204020204" pitchFamily="34" charset="-122"/>
              </a:rPr>
              <a:t>快速入门</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1" name="TextBox 25">
            <a:extLst>
              <a:ext uri="{FF2B5EF4-FFF2-40B4-BE49-F238E27FC236}">
                <a16:creationId xmlns:a16="http://schemas.microsoft.com/office/drawing/2014/main" id="{260C0347-38EC-7946-8A82-7E9853BF5FC0}"/>
              </a:ext>
            </a:extLst>
          </p:cNvPr>
          <p:cNvSpPr txBox="1"/>
          <p:nvPr/>
        </p:nvSpPr>
        <p:spPr>
          <a:xfrm>
            <a:off x="8716079" y="317297"/>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2" name="TextBox 5">
            <a:extLst>
              <a:ext uri="{FF2B5EF4-FFF2-40B4-BE49-F238E27FC236}">
                <a16:creationId xmlns:a16="http://schemas.microsoft.com/office/drawing/2014/main" id="{5D2DAD6D-A3D1-1B40-BBB5-E7D8AAABE963}"/>
              </a:ext>
            </a:extLst>
          </p:cNvPr>
          <p:cNvSpPr txBox="1"/>
          <p:nvPr/>
        </p:nvSpPr>
        <p:spPr>
          <a:xfrm>
            <a:off x="526213" y="2592485"/>
            <a:ext cx="7448205"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50000"/>
              </a:lnSpc>
              <a:spcBef>
                <a:spcPts val="0"/>
              </a:spcBef>
              <a:spcAft>
                <a:spcPts val="0"/>
              </a:spcAft>
              <a:buClrTx/>
              <a:buSzTx/>
            </a:pPr>
            <a:r>
              <a:rPr lang="zh-CN" altLang="en-US" sz="4000" dirty="0">
                <a:solidFill>
                  <a:schemeClr val="bg1"/>
                </a:solidFill>
                <a:latin typeface="微软雅黑" panose="020B0503020204020204" pitchFamily="34" charset="-122"/>
                <a:ea typeface="微软雅黑" panose="020B0503020204020204" pitchFamily="34" charset="-122"/>
                <a:sym typeface="Times New Roman" panose="02020603050405020304"/>
              </a:rPr>
              <a:t>在</a:t>
            </a: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Navicat</a:t>
            </a:r>
            <a:r>
              <a:rPr lang="zh-CN" altLang="en-US" sz="4000" dirty="0">
                <a:solidFill>
                  <a:schemeClr val="bg1"/>
                </a:solidFill>
                <a:latin typeface="微软雅黑" panose="020B0503020204020204" pitchFamily="34" charset="-122"/>
                <a:ea typeface="微软雅黑" panose="020B0503020204020204" pitchFamily="34" charset="-122"/>
                <a:sym typeface="Times New Roman" panose="02020603050405020304"/>
              </a:rPr>
              <a:t>中连接</a:t>
            </a: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MySQL Server</a:t>
            </a:r>
            <a:endPar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endParaRPr>
          </a:p>
        </p:txBody>
      </p:sp>
      <p:sp>
        <p:nvSpPr>
          <p:cNvPr id="13" name="TextBox 5">
            <a:extLst>
              <a:ext uri="{FF2B5EF4-FFF2-40B4-BE49-F238E27FC236}">
                <a16:creationId xmlns:a16="http://schemas.microsoft.com/office/drawing/2014/main" id="{BBCECF49-C7BF-B24D-9DF5-F810BB6F20B2}"/>
              </a:ext>
            </a:extLst>
          </p:cNvPr>
          <p:cNvSpPr txBox="1"/>
          <p:nvPr/>
        </p:nvSpPr>
        <p:spPr>
          <a:xfrm>
            <a:off x="526212" y="3608146"/>
            <a:ext cx="7448205"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50000"/>
              </a:lnSpc>
              <a:spcBef>
                <a:spcPts val="0"/>
              </a:spcBef>
              <a:spcAft>
                <a:spcPts val="0"/>
              </a:spcAft>
              <a:buClrTx/>
              <a:buSzTx/>
            </a:pPr>
            <a:r>
              <a:rPr lang="zh-CN" altLang="en-US" sz="4000" dirty="0">
                <a:solidFill>
                  <a:schemeClr val="bg1"/>
                </a:solidFill>
                <a:latin typeface="微软雅黑" panose="020B0503020204020204" pitchFamily="34" charset="-122"/>
                <a:ea typeface="微软雅黑" panose="020B0503020204020204" pitchFamily="34" charset="-122"/>
                <a:sym typeface="Times New Roman" panose="02020603050405020304"/>
              </a:rPr>
              <a:t>创建练习</a:t>
            </a: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Database</a:t>
            </a:r>
            <a:endPar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endParaRPr>
          </a:p>
        </p:txBody>
      </p:sp>
      <p:sp>
        <p:nvSpPr>
          <p:cNvPr id="16" name="TextBox 5">
            <a:extLst>
              <a:ext uri="{FF2B5EF4-FFF2-40B4-BE49-F238E27FC236}">
                <a16:creationId xmlns:a16="http://schemas.microsoft.com/office/drawing/2014/main" id="{52A6B40D-B76E-0840-9AE8-2560D4D2ECB6}"/>
              </a:ext>
            </a:extLst>
          </p:cNvPr>
          <p:cNvSpPr txBox="1"/>
          <p:nvPr/>
        </p:nvSpPr>
        <p:spPr>
          <a:xfrm>
            <a:off x="526212" y="4623807"/>
            <a:ext cx="7448205" cy="10156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50000"/>
              </a:lnSpc>
              <a:spcBef>
                <a:spcPts val="0"/>
              </a:spcBef>
              <a:spcAft>
                <a:spcPts val="0"/>
              </a:spcAft>
              <a:buClrTx/>
              <a:buSzTx/>
            </a:pPr>
            <a:r>
              <a:rPr lang="zh-CN" altLang="en-US" sz="4000" dirty="0">
                <a:solidFill>
                  <a:schemeClr val="bg1"/>
                </a:solidFill>
                <a:latin typeface="微软雅黑" panose="020B0503020204020204" pitchFamily="34" charset="-122"/>
                <a:ea typeface="微软雅黑" panose="020B0503020204020204" pitchFamily="34" charset="-122"/>
                <a:sym typeface="Times New Roman" panose="02020603050405020304"/>
              </a:rPr>
              <a:t>导入数据到练习</a:t>
            </a: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Database</a:t>
            </a:r>
            <a:endPar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endParaRPr>
          </a:p>
        </p:txBody>
      </p:sp>
    </p:spTree>
    <p:extLst>
      <p:ext uri="{BB962C8B-B14F-4D97-AF65-F5344CB8AC3E}">
        <p14:creationId xmlns:p14="http://schemas.microsoft.com/office/powerpoint/2010/main" val="2002544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pSp>
        <p:nvGrpSpPr>
          <p:cNvPr id="48" name="组合 36">
            <a:extLst>
              <a:ext uri="{FF2B5EF4-FFF2-40B4-BE49-F238E27FC236}">
                <a16:creationId xmlns:a16="http://schemas.microsoft.com/office/drawing/2014/main" id="{B8C4DA4D-602B-6244-A8D7-3748B4965C9A}"/>
              </a:ext>
            </a:extLst>
          </p:cNvPr>
          <p:cNvGrpSpPr/>
          <p:nvPr/>
        </p:nvGrpSpPr>
        <p:grpSpPr>
          <a:xfrm flipH="1">
            <a:off x="-183386" y="-156395"/>
            <a:ext cx="6395162" cy="6705241"/>
            <a:chOff x="-720565" y="230326"/>
            <a:chExt cx="6395162" cy="6705241"/>
          </a:xfrm>
        </p:grpSpPr>
        <p:sp>
          <p:nvSpPr>
            <p:cNvPr id="49" name="Freeform 5">
              <a:extLst>
                <a:ext uri="{FF2B5EF4-FFF2-40B4-BE49-F238E27FC236}">
                  <a16:creationId xmlns:a16="http://schemas.microsoft.com/office/drawing/2014/main" id="{1AAFF16C-EAAE-5446-8FCE-BC472D51D912}"/>
                </a:ext>
              </a:extLst>
            </p:cNvPr>
            <p:cNvSpPr>
              <a:spLocks/>
            </p:cNvSpPr>
            <p:nvPr/>
          </p:nvSpPr>
          <p:spPr bwMode="auto">
            <a:xfrm>
              <a:off x="-623787" y="814935"/>
              <a:ext cx="5528121" cy="5905351"/>
            </a:xfrm>
            <a:custGeom>
              <a:avLst/>
              <a:gdLst>
                <a:gd name="T0" fmla="*/ 502 w 1182"/>
                <a:gd name="T1" fmla="*/ 4 h 1263"/>
                <a:gd name="T2" fmla="*/ 0 w 1182"/>
                <a:gd name="T3" fmla="*/ 301 h 1263"/>
                <a:gd name="T4" fmla="*/ 86 w 1182"/>
                <a:gd name="T5" fmla="*/ 355 h 1263"/>
                <a:gd name="T6" fmla="*/ 242 w 1182"/>
                <a:gd name="T7" fmla="*/ 197 h 1263"/>
                <a:gd name="T8" fmla="*/ 242 w 1182"/>
                <a:gd name="T9" fmla="*/ 197 h 1263"/>
                <a:gd name="T10" fmla="*/ 501 w 1182"/>
                <a:gd name="T11" fmla="*/ 105 h 1263"/>
                <a:gd name="T12" fmla="*/ 512 w 1182"/>
                <a:gd name="T13" fmla="*/ 104 h 1263"/>
                <a:gd name="T14" fmla="*/ 618 w 1182"/>
                <a:gd name="T15" fmla="*/ 108 h 1263"/>
                <a:gd name="T16" fmla="*/ 635 w 1182"/>
                <a:gd name="T17" fmla="*/ 110 h 1263"/>
                <a:gd name="T18" fmla="*/ 748 w 1182"/>
                <a:gd name="T19" fmla="*/ 145 h 1263"/>
                <a:gd name="T20" fmla="*/ 748 w 1182"/>
                <a:gd name="T21" fmla="*/ 145 h 1263"/>
                <a:gd name="T22" fmla="*/ 1039 w 1182"/>
                <a:gd name="T23" fmla="*/ 432 h 1263"/>
                <a:gd name="T24" fmla="*/ 1041 w 1182"/>
                <a:gd name="T25" fmla="*/ 433 h 1263"/>
                <a:gd name="T26" fmla="*/ 990 w 1182"/>
                <a:gd name="T27" fmla="*/ 940 h 1263"/>
                <a:gd name="T28" fmla="*/ 989 w 1182"/>
                <a:gd name="T29" fmla="*/ 940 h 1263"/>
                <a:gd name="T30" fmla="*/ 889 w 1182"/>
                <a:gd name="T31" fmla="*/ 1054 h 1263"/>
                <a:gd name="T32" fmla="*/ 583 w 1182"/>
                <a:gd name="T33" fmla="*/ 1176 h 1263"/>
                <a:gd name="T34" fmla="*/ 307 w 1182"/>
                <a:gd name="T35" fmla="*/ 1126 h 1263"/>
                <a:gd name="T36" fmla="*/ 263 w 1182"/>
                <a:gd name="T37" fmla="*/ 1217 h 1263"/>
                <a:gd name="T38" fmla="*/ 382 w 1182"/>
                <a:gd name="T39" fmla="*/ 1260 h 1263"/>
                <a:gd name="T40" fmla="*/ 387 w 1182"/>
                <a:gd name="T41" fmla="*/ 1241 h 1263"/>
                <a:gd name="T42" fmla="*/ 587 w 1182"/>
                <a:gd name="T43" fmla="*/ 1258 h 1263"/>
                <a:gd name="T44" fmla="*/ 958 w 1182"/>
                <a:gd name="T45" fmla="*/ 1101 h 1263"/>
                <a:gd name="T46" fmla="*/ 972 w 1182"/>
                <a:gd name="T47" fmla="*/ 1116 h 1263"/>
                <a:gd name="T48" fmla="*/ 1179 w 1182"/>
                <a:gd name="T49" fmla="*/ 677 h 1263"/>
                <a:gd name="T50" fmla="*/ 1170 w 1182"/>
                <a:gd name="T51" fmla="*/ 676 h 1263"/>
                <a:gd name="T52" fmla="*/ 918 w 1182"/>
                <a:gd name="T53" fmla="*/ 137 h 1263"/>
                <a:gd name="T54" fmla="*/ 923 w 1182"/>
                <a:gd name="T55" fmla="*/ 130 h 1263"/>
                <a:gd name="T56" fmla="*/ 632 w 1182"/>
                <a:gd name="T57" fmla="*/ 7 h 1263"/>
                <a:gd name="T58" fmla="*/ 502 w 1182"/>
                <a:gd name="T59" fmla="*/ 4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2" h="1263">
                  <a:moveTo>
                    <a:pt x="502" y="4"/>
                  </a:moveTo>
                  <a:cubicBezTo>
                    <a:pt x="302" y="19"/>
                    <a:pt x="107" y="131"/>
                    <a:pt x="0" y="301"/>
                  </a:cubicBezTo>
                  <a:cubicBezTo>
                    <a:pt x="29" y="319"/>
                    <a:pt x="57" y="337"/>
                    <a:pt x="86" y="355"/>
                  </a:cubicBezTo>
                  <a:cubicBezTo>
                    <a:pt x="126" y="292"/>
                    <a:pt x="180" y="238"/>
                    <a:pt x="242" y="197"/>
                  </a:cubicBezTo>
                  <a:cubicBezTo>
                    <a:pt x="242" y="196"/>
                    <a:pt x="243" y="197"/>
                    <a:pt x="242" y="197"/>
                  </a:cubicBezTo>
                  <a:cubicBezTo>
                    <a:pt x="319" y="145"/>
                    <a:pt x="409" y="112"/>
                    <a:pt x="501" y="105"/>
                  </a:cubicBezTo>
                  <a:cubicBezTo>
                    <a:pt x="505" y="105"/>
                    <a:pt x="509" y="104"/>
                    <a:pt x="512" y="104"/>
                  </a:cubicBezTo>
                  <a:cubicBezTo>
                    <a:pt x="548" y="102"/>
                    <a:pt x="583" y="103"/>
                    <a:pt x="618" y="108"/>
                  </a:cubicBezTo>
                  <a:cubicBezTo>
                    <a:pt x="624" y="108"/>
                    <a:pt x="629" y="109"/>
                    <a:pt x="635" y="110"/>
                  </a:cubicBezTo>
                  <a:cubicBezTo>
                    <a:pt x="674" y="117"/>
                    <a:pt x="712" y="130"/>
                    <a:pt x="748" y="145"/>
                  </a:cubicBezTo>
                  <a:cubicBezTo>
                    <a:pt x="748" y="145"/>
                    <a:pt x="749" y="144"/>
                    <a:pt x="748" y="145"/>
                  </a:cubicBezTo>
                  <a:cubicBezTo>
                    <a:pt x="876" y="200"/>
                    <a:pt x="984" y="305"/>
                    <a:pt x="1039" y="432"/>
                  </a:cubicBezTo>
                  <a:cubicBezTo>
                    <a:pt x="1042" y="431"/>
                    <a:pt x="1038" y="434"/>
                    <a:pt x="1041" y="433"/>
                  </a:cubicBezTo>
                  <a:cubicBezTo>
                    <a:pt x="1110" y="598"/>
                    <a:pt x="1090" y="791"/>
                    <a:pt x="990" y="940"/>
                  </a:cubicBezTo>
                  <a:cubicBezTo>
                    <a:pt x="988" y="939"/>
                    <a:pt x="992" y="942"/>
                    <a:pt x="989" y="940"/>
                  </a:cubicBezTo>
                  <a:cubicBezTo>
                    <a:pt x="962" y="983"/>
                    <a:pt x="928" y="1021"/>
                    <a:pt x="889" y="1054"/>
                  </a:cubicBezTo>
                  <a:cubicBezTo>
                    <a:pt x="804" y="1126"/>
                    <a:pt x="695" y="1167"/>
                    <a:pt x="583" y="1176"/>
                  </a:cubicBezTo>
                  <a:cubicBezTo>
                    <a:pt x="488" y="1183"/>
                    <a:pt x="392" y="1167"/>
                    <a:pt x="307" y="1126"/>
                  </a:cubicBezTo>
                  <a:cubicBezTo>
                    <a:pt x="292" y="1157"/>
                    <a:pt x="278" y="1187"/>
                    <a:pt x="263" y="1217"/>
                  </a:cubicBezTo>
                  <a:cubicBezTo>
                    <a:pt x="301" y="1236"/>
                    <a:pt x="341" y="1250"/>
                    <a:pt x="382" y="1260"/>
                  </a:cubicBezTo>
                  <a:cubicBezTo>
                    <a:pt x="383" y="1254"/>
                    <a:pt x="385" y="1247"/>
                    <a:pt x="387" y="1241"/>
                  </a:cubicBezTo>
                  <a:cubicBezTo>
                    <a:pt x="452" y="1258"/>
                    <a:pt x="520" y="1263"/>
                    <a:pt x="587" y="1258"/>
                  </a:cubicBezTo>
                  <a:cubicBezTo>
                    <a:pt x="723" y="1247"/>
                    <a:pt x="857" y="1192"/>
                    <a:pt x="958" y="1101"/>
                  </a:cubicBezTo>
                  <a:cubicBezTo>
                    <a:pt x="962" y="1106"/>
                    <a:pt x="967" y="1111"/>
                    <a:pt x="972" y="1116"/>
                  </a:cubicBezTo>
                  <a:cubicBezTo>
                    <a:pt x="1094" y="1005"/>
                    <a:pt x="1168" y="842"/>
                    <a:pt x="1179" y="677"/>
                  </a:cubicBezTo>
                  <a:cubicBezTo>
                    <a:pt x="1176" y="677"/>
                    <a:pt x="1173" y="677"/>
                    <a:pt x="1170" y="676"/>
                  </a:cubicBezTo>
                  <a:cubicBezTo>
                    <a:pt x="1182" y="471"/>
                    <a:pt x="1083" y="260"/>
                    <a:pt x="918" y="137"/>
                  </a:cubicBezTo>
                  <a:cubicBezTo>
                    <a:pt x="920" y="135"/>
                    <a:pt x="921" y="132"/>
                    <a:pt x="923" y="130"/>
                  </a:cubicBezTo>
                  <a:cubicBezTo>
                    <a:pt x="837" y="66"/>
                    <a:pt x="737" y="22"/>
                    <a:pt x="632" y="7"/>
                  </a:cubicBezTo>
                  <a:cubicBezTo>
                    <a:pt x="589" y="1"/>
                    <a:pt x="545" y="0"/>
                    <a:pt x="502" y="4"/>
                  </a:cubicBezTo>
                </a:path>
              </a:pathLst>
            </a:custGeom>
            <a:solidFill>
              <a:schemeClr val="bg1">
                <a:alpha val="1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0" name="Freeform 6">
              <a:extLst>
                <a:ext uri="{FF2B5EF4-FFF2-40B4-BE49-F238E27FC236}">
                  <a16:creationId xmlns:a16="http://schemas.microsoft.com/office/drawing/2014/main" id="{F3160D69-30A2-154F-B255-276B2EFC955F}"/>
                </a:ext>
              </a:extLst>
            </p:cNvPr>
            <p:cNvSpPr>
              <a:spLocks/>
            </p:cNvSpPr>
            <p:nvPr/>
          </p:nvSpPr>
          <p:spPr bwMode="auto">
            <a:xfrm>
              <a:off x="3669936" y="1273142"/>
              <a:ext cx="1463502" cy="2717647"/>
            </a:xfrm>
            <a:custGeom>
              <a:avLst/>
              <a:gdLst>
                <a:gd name="T0" fmla="*/ 29 w 313"/>
                <a:gd name="T1" fmla="*/ 0 h 581"/>
                <a:gd name="T2" fmla="*/ 5 w 313"/>
                <a:gd name="T3" fmla="*/ 32 h 581"/>
                <a:gd name="T4" fmla="*/ 0 w 313"/>
                <a:gd name="T5" fmla="*/ 39 h 581"/>
                <a:gd name="T6" fmla="*/ 252 w 313"/>
                <a:gd name="T7" fmla="*/ 578 h 581"/>
                <a:gd name="T8" fmla="*/ 261 w 313"/>
                <a:gd name="T9" fmla="*/ 579 h 581"/>
                <a:gd name="T10" fmla="*/ 301 w 313"/>
                <a:gd name="T11" fmla="*/ 581 h 581"/>
                <a:gd name="T12" fmla="*/ 29 w 313"/>
                <a:gd name="T13" fmla="*/ 0 h 581"/>
              </a:gdLst>
              <a:ahLst/>
              <a:cxnLst>
                <a:cxn ang="0">
                  <a:pos x="T0" y="T1"/>
                </a:cxn>
                <a:cxn ang="0">
                  <a:pos x="T2" y="T3"/>
                </a:cxn>
                <a:cxn ang="0">
                  <a:pos x="T4" y="T5"/>
                </a:cxn>
                <a:cxn ang="0">
                  <a:pos x="T6" y="T7"/>
                </a:cxn>
                <a:cxn ang="0">
                  <a:pos x="T8" y="T9"/>
                </a:cxn>
                <a:cxn ang="0">
                  <a:pos x="T10" y="T11"/>
                </a:cxn>
                <a:cxn ang="0">
                  <a:pos x="T12" y="T13"/>
                </a:cxn>
              </a:cxnLst>
              <a:rect l="0" t="0" r="r" b="b"/>
              <a:pathLst>
                <a:path w="313" h="581">
                  <a:moveTo>
                    <a:pt x="29" y="0"/>
                  </a:moveTo>
                  <a:cubicBezTo>
                    <a:pt x="21" y="11"/>
                    <a:pt x="13" y="21"/>
                    <a:pt x="5" y="32"/>
                  </a:cubicBezTo>
                  <a:cubicBezTo>
                    <a:pt x="3" y="34"/>
                    <a:pt x="2" y="37"/>
                    <a:pt x="0" y="39"/>
                  </a:cubicBezTo>
                  <a:cubicBezTo>
                    <a:pt x="165" y="162"/>
                    <a:pt x="264" y="373"/>
                    <a:pt x="252" y="578"/>
                  </a:cubicBezTo>
                  <a:cubicBezTo>
                    <a:pt x="261" y="579"/>
                    <a:pt x="261" y="579"/>
                    <a:pt x="261" y="579"/>
                  </a:cubicBezTo>
                  <a:cubicBezTo>
                    <a:pt x="274" y="580"/>
                    <a:pt x="288" y="580"/>
                    <a:pt x="301" y="581"/>
                  </a:cubicBezTo>
                  <a:cubicBezTo>
                    <a:pt x="313" y="360"/>
                    <a:pt x="207" y="132"/>
                    <a:pt x="2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1" name="Freeform 7">
              <a:extLst>
                <a:ext uri="{FF2B5EF4-FFF2-40B4-BE49-F238E27FC236}">
                  <a16:creationId xmlns:a16="http://schemas.microsoft.com/office/drawing/2014/main" id="{4581C50A-50CF-4542-8028-CB85C21E27E8}"/>
                </a:ext>
              </a:extLst>
            </p:cNvPr>
            <p:cNvSpPr>
              <a:spLocks/>
            </p:cNvSpPr>
            <p:nvPr/>
          </p:nvSpPr>
          <p:spPr bwMode="auto">
            <a:xfrm>
              <a:off x="-19428" y="5140258"/>
              <a:ext cx="1915784" cy="1028993"/>
            </a:xfrm>
            <a:custGeom>
              <a:avLst/>
              <a:gdLst>
                <a:gd name="T0" fmla="*/ 39 w 410"/>
                <a:gd name="T1" fmla="*/ 0 h 220"/>
                <a:gd name="T2" fmla="*/ 0 w 410"/>
                <a:gd name="T3" fmla="*/ 30 h 220"/>
                <a:gd name="T4" fmla="*/ 204 w 410"/>
                <a:gd name="T5" fmla="*/ 182 h 220"/>
                <a:gd name="T6" fmla="*/ 410 w 410"/>
                <a:gd name="T7" fmla="*/ 215 h 220"/>
                <a:gd name="T8" fmla="*/ 406 w 410"/>
                <a:gd name="T9" fmla="*/ 167 h 220"/>
                <a:gd name="T10" fmla="*/ 221 w 410"/>
                <a:gd name="T11" fmla="*/ 137 h 220"/>
                <a:gd name="T12" fmla="*/ 39 w 410"/>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410" h="220">
                  <a:moveTo>
                    <a:pt x="39" y="0"/>
                  </a:moveTo>
                  <a:cubicBezTo>
                    <a:pt x="26" y="10"/>
                    <a:pt x="13" y="20"/>
                    <a:pt x="0" y="30"/>
                  </a:cubicBezTo>
                  <a:cubicBezTo>
                    <a:pt x="52" y="98"/>
                    <a:pt x="124" y="150"/>
                    <a:pt x="204" y="182"/>
                  </a:cubicBezTo>
                  <a:cubicBezTo>
                    <a:pt x="269" y="208"/>
                    <a:pt x="340" y="220"/>
                    <a:pt x="410" y="215"/>
                  </a:cubicBezTo>
                  <a:cubicBezTo>
                    <a:pt x="409" y="199"/>
                    <a:pt x="407" y="183"/>
                    <a:pt x="406" y="167"/>
                  </a:cubicBezTo>
                  <a:cubicBezTo>
                    <a:pt x="344" y="171"/>
                    <a:pt x="280" y="160"/>
                    <a:pt x="221" y="137"/>
                  </a:cubicBezTo>
                  <a:cubicBezTo>
                    <a:pt x="150" y="108"/>
                    <a:pt x="85" y="61"/>
                    <a:pt x="3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2" name="Freeform 8">
              <a:extLst>
                <a:ext uri="{FF2B5EF4-FFF2-40B4-BE49-F238E27FC236}">
                  <a16:creationId xmlns:a16="http://schemas.microsoft.com/office/drawing/2014/main" id="{817E9638-3E34-4643-8465-07B9BD57F0AE}"/>
                </a:ext>
              </a:extLst>
            </p:cNvPr>
            <p:cNvSpPr>
              <a:spLocks/>
            </p:cNvSpPr>
            <p:nvPr/>
          </p:nvSpPr>
          <p:spPr bwMode="auto">
            <a:xfrm>
              <a:off x="4005692" y="2726768"/>
              <a:ext cx="1668905" cy="4208799"/>
            </a:xfrm>
            <a:custGeom>
              <a:avLst/>
              <a:gdLst>
                <a:gd name="T0" fmla="*/ 286 w 357"/>
                <a:gd name="T1" fmla="*/ 0 h 900"/>
                <a:gd name="T2" fmla="*/ 239 w 357"/>
                <a:gd name="T3" fmla="*/ 11 h 900"/>
                <a:gd name="T4" fmla="*/ 0 w 357"/>
                <a:gd name="T5" fmla="*/ 866 h 900"/>
                <a:gd name="T6" fmla="*/ 36 w 357"/>
                <a:gd name="T7" fmla="*/ 900 h 900"/>
                <a:gd name="T8" fmla="*/ 286 w 357"/>
                <a:gd name="T9" fmla="*/ 0 h 900"/>
              </a:gdLst>
              <a:ahLst/>
              <a:cxnLst>
                <a:cxn ang="0">
                  <a:pos x="T0" y="T1"/>
                </a:cxn>
                <a:cxn ang="0">
                  <a:pos x="T2" y="T3"/>
                </a:cxn>
                <a:cxn ang="0">
                  <a:pos x="T4" y="T5"/>
                </a:cxn>
                <a:cxn ang="0">
                  <a:pos x="T6" y="T7"/>
                </a:cxn>
                <a:cxn ang="0">
                  <a:pos x="T8" y="T9"/>
                </a:cxn>
              </a:cxnLst>
              <a:rect l="0" t="0" r="r" b="b"/>
              <a:pathLst>
                <a:path w="357" h="900">
                  <a:moveTo>
                    <a:pt x="286" y="0"/>
                  </a:moveTo>
                  <a:cubicBezTo>
                    <a:pt x="270" y="4"/>
                    <a:pt x="255" y="7"/>
                    <a:pt x="239" y="11"/>
                  </a:cubicBezTo>
                  <a:cubicBezTo>
                    <a:pt x="306" y="310"/>
                    <a:pt x="213" y="645"/>
                    <a:pt x="0" y="866"/>
                  </a:cubicBezTo>
                  <a:cubicBezTo>
                    <a:pt x="12" y="877"/>
                    <a:pt x="24" y="888"/>
                    <a:pt x="36" y="900"/>
                  </a:cubicBezTo>
                  <a:cubicBezTo>
                    <a:pt x="259" y="667"/>
                    <a:pt x="357" y="315"/>
                    <a:pt x="286" y="0"/>
                  </a:cubicBezTo>
                </a:path>
              </a:pathLst>
            </a:custGeom>
            <a:solidFill>
              <a:schemeClr val="bg1">
                <a:alpha val="41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3" name="Freeform 9">
              <a:extLst>
                <a:ext uri="{FF2B5EF4-FFF2-40B4-BE49-F238E27FC236}">
                  <a16:creationId xmlns:a16="http://schemas.microsoft.com/office/drawing/2014/main" id="{A1094A7E-04F8-D54C-AD47-56296E073D24}"/>
                </a:ext>
              </a:extLst>
            </p:cNvPr>
            <p:cNvSpPr>
              <a:spLocks/>
            </p:cNvSpPr>
            <p:nvPr/>
          </p:nvSpPr>
          <p:spPr bwMode="auto">
            <a:xfrm>
              <a:off x="-720565" y="230326"/>
              <a:ext cx="3622212" cy="1360800"/>
            </a:xfrm>
            <a:custGeom>
              <a:avLst/>
              <a:gdLst>
                <a:gd name="T0" fmla="*/ 550 w 775"/>
                <a:gd name="T1" fmla="*/ 6 h 291"/>
                <a:gd name="T2" fmla="*/ 0 w 775"/>
                <a:gd name="T3" fmla="*/ 257 h 291"/>
                <a:gd name="T4" fmla="*/ 35 w 775"/>
                <a:gd name="T5" fmla="*/ 291 h 291"/>
                <a:gd name="T6" fmla="*/ 553 w 775"/>
                <a:gd name="T7" fmla="*/ 54 h 291"/>
                <a:gd name="T8" fmla="*/ 766 w 775"/>
                <a:gd name="T9" fmla="*/ 66 h 291"/>
                <a:gd name="T10" fmla="*/ 775 w 775"/>
                <a:gd name="T11" fmla="*/ 18 h 291"/>
                <a:gd name="T12" fmla="*/ 550 w 775"/>
                <a:gd name="T13" fmla="*/ 6 h 291"/>
              </a:gdLst>
              <a:ahLst/>
              <a:cxnLst>
                <a:cxn ang="0">
                  <a:pos x="T0" y="T1"/>
                </a:cxn>
                <a:cxn ang="0">
                  <a:pos x="T2" y="T3"/>
                </a:cxn>
                <a:cxn ang="0">
                  <a:pos x="T4" y="T5"/>
                </a:cxn>
                <a:cxn ang="0">
                  <a:pos x="T6" y="T7"/>
                </a:cxn>
                <a:cxn ang="0">
                  <a:pos x="T8" y="T9"/>
                </a:cxn>
                <a:cxn ang="0">
                  <a:pos x="T10" y="T11"/>
                </a:cxn>
                <a:cxn ang="0">
                  <a:pos x="T12" y="T13"/>
                </a:cxn>
              </a:cxnLst>
              <a:rect l="0" t="0" r="r" b="b"/>
              <a:pathLst>
                <a:path w="775" h="291">
                  <a:moveTo>
                    <a:pt x="550" y="6"/>
                  </a:moveTo>
                  <a:cubicBezTo>
                    <a:pt x="345" y="22"/>
                    <a:pt x="144" y="111"/>
                    <a:pt x="0" y="257"/>
                  </a:cubicBezTo>
                  <a:cubicBezTo>
                    <a:pt x="12" y="268"/>
                    <a:pt x="23" y="280"/>
                    <a:pt x="35" y="291"/>
                  </a:cubicBezTo>
                  <a:cubicBezTo>
                    <a:pt x="171" y="153"/>
                    <a:pt x="360" y="69"/>
                    <a:pt x="553" y="54"/>
                  </a:cubicBezTo>
                  <a:cubicBezTo>
                    <a:pt x="624" y="49"/>
                    <a:pt x="696" y="52"/>
                    <a:pt x="766" y="66"/>
                  </a:cubicBezTo>
                  <a:cubicBezTo>
                    <a:pt x="769" y="50"/>
                    <a:pt x="772" y="34"/>
                    <a:pt x="775" y="18"/>
                  </a:cubicBezTo>
                  <a:cubicBezTo>
                    <a:pt x="701" y="4"/>
                    <a:pt x="625" y="0"/>
                    <a:pt x="550" y="6"/>
                  </a:cubicBezTo>
                </a:path>
              </a:pathLst>
            </a:custGeom>
            <a:solidFill>
              <a:schemeClr val="bg1">
                <a:alpha val="6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4" name="Freeform 10">
              <a:extLst>
                <a:ext uri="{FF2B5EF4-FFF2-40B4-BE49-F238E27FC236}">
                  <a16:creationId xmlns:a16="http://schemas.microsoft.com/office/drawing/2014/main" id="{CC4603A7-3149-0E49-AEF4-A827F23004F4}"/>
                </a:ext>
              </a:extLst>
            </p:cNvPr>
            <p:cNvSpPr>
              <a:spLocks/>
            </p:cNvSpPr>
            <p:nvPr/>
          </p:nvSpPr>
          <p:spPr bwMode="auto">
            <a:xfrm>
              <a:off x="1126091" y="5961875"/>
              <a:ext cx="2879601" cy="973692"/>
            </a:xfrm>
            <a:custGeom>
              <a:avLst/>
              <a:gdLst>
                <a:gd name="T0" fmla="*/ 8 w 616"/>
                <a:gd name="T1" fmla="*/ 159 h 208"/>
                <a:gd name="T2" fmla="*/ 0 w 616"/>
                <a:gd name="T3" fmla="*/ 187 h 208"/>
                <a:gd name="T4" fmla="*/ 131 w 616"/>
                <a:gd name="T5" fmla="*/ 206 h 208"/>
                <a:gd name="T6" fmla="*/ 131 w 616"/>
                <a:gd name="T7" fmla="*/ 206 h 208"/>
                <a:gd name="T8" fmla="*/ 216 w 616"/>
                <a:gd name="T9" fmla="*/ 205 h 208"/>
                <a:gd name="T10" fmla="*/ 616 w 616"/>
                <a:gd name="T11" fmla="*/ 36 h 208"/>
                <a:gd name="T12" fmla="*/ 598 w 616"/>
                <a:gd name="T13" fmla="*/ 15 h 208"/>
                <a:gd name="T14" fmla="*/ 584 w 616"/>
                <a:gd name="T15" fmla="*/ 0 h 208"/>
                <a:gd name="T16" fmla="*/ 213 w 616"/>
                <a:gd name="T17" fmla="*/ 157 h 208"/>
                <a:gd name="T18" fmla="*/ 13 w 616"/>
                <a:gd name="T19" fmla="*/ 140 h 208"/>
                <a:gd name="T20" fmla="*/ 8 w 616"/>
                <a:gd name="T21" fmla="*/ 15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6" h="208">
                  <a:moveTo>
                    <a:pt x="8" y="159"/>
                  </a:moveTo>
                  <a:cubicBezTo>
                    <a:pt x="6" y="167"/>
                    <a:pt x="1" y="185"/>
                    <a:pt x="0" y="187"/>
                  </a:cubicBezTo>
                  <a:cubicBezTo>
                    <a:pt x="43" y="198"/>
                    <a:pt x="87" y="204"/>
                    <a:pt x="131" y="206"/>
                  </a:cubicBezTo>
                  <a:cubicBezTo>
                    <a:pt x="131" y="205"/>
                    <a:pt x="131" y="205"/>
                    <a:pt x="131" y="206"/>
                  </a:cubicBezTo>
                  <a:cubicBezTo>
                    <a:pt x="159" y="208"/>
                    <a:pt x="188" y="207"/>
                    <a:pt x="216" y="205"/>
                  </a:cubicBezTo>
                  <a:cubicBezTo>
                    <a:pt x="363" y="193"/>
                    <a:pt x="507" y="135"/>
                    <a:pt x="616" y="36"/>
                  </a:cubicBezTo>
                  <a:cubicBezTo>
                    <a:pt x="610" y="29"/>
                    <a:pt x="604" y="22"/>
                    <a:pt x="598" y="15"/>
                  </a:cubicBezTo>
                  <a:cubicBezTo>
                    <a:pt x="593" y="10"/>
                    <a:pt x="588" y="5"/>
                    <a:pt x="584" y="0"/>
                  </a:cubicBezTo>
                  <a:cubicBezTo>
                    <a:pt x="483" y="91"/>
                    <a:pt x="349" y="146"/>
                    <a:pt x="213" y="157"/>
                  </a:cubicBezTo>
                  <a:cubicBezTo>
                    <a:pt x="146" y="162"/>
                    <a:pt x="78" y="157"/>
                    <a:pt x="13" y="140"/>
                  </a:cubicBezTo>
                  <a:cubicBezTo>
                    <a:pt x="11" y="146"/>
                    <a:pt x="9" y="153"/>
                    <a:pt x="8" y="159"/>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5" name="Freeform 13">
              <a:extLst>
                <a:ext uri="{FF2B5EF4-FFF2-40B4-BE49-F238E27FC236}">
                  <a16:creationId xmlns:a16="http://schemas.microsoft.com/office/drawing/2014/main" id="{8B43434F-EC25-6249-B794-E236CD8C6A0C}"/>
                </a:ext>
              </a:extLst>
            </p:cNvPr>
            <p:cNvSpPr>
              <a:spLocks/>
            </p:cNvSpPr>
            <p:nvPr/>
          </p:nvSpPr>
          <p:spPr bwMode="auto">
            <a:xfrm>
              <a:off x="555305" y="1362019"/>
              <a:ext cx="2294990" cy="551035"/>
            </a:xfrm>
            <a:custGeom>
              <a:avLst/>
              <a:gdLst>
                <a:gd name="T0" fmla="*/ 260 w 491"/>
                <a:gd name="T1" fmla="*/ 3 h 118"/>
                <a:gd name="T2" fmla="*/ 0 w 491"/>
                <a:gd name="T3" fmla="*/ 94 h 118"/>
                <a:gd name="T4" fmla="*/ 16 w 491"/>
                <a:gd name="T5" fmla="*/ 118 h 118"/>
                <a:gd name="T6" fmla="*/ 253 w 491"/>
                <a:gd name="T7" fmla="*/ 36 h 118"/>
                <a:gd name="T8" fmla="*/ 261 w 491"/>
                <a:gd name="T9" fmla="*/ 36 h 118"/>
                <a:gd name="T10" fmla="*/ 479 w 491"/>
                <a:gd name="T11" fmla="*/ 71 h 118"/>
                <a:gd name="T12" fmla="*/ 485 w 491"/>
                <a:gd name="T13" fmla="*/ 54 h 118"/>
                <a:gd name="T14" fmla="*/ 491 w 491"/>
                <a:gd name="T15" fmla="*/ 42 h 118"/>
                <a:gd name="T16" fmla="*/ 392 w 491"/>
                <a:gd name="T17" fmla="*/ 11 h 118"/>
                <a:gd name="T18" fmla="*/ 260 w 491"/>
                <a:gd name="T19"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118">
                  <a:moveTo>
                    <a:pt x="260" y="3"/>
                  </a:moveTo>
                  <a:cubicBezTo>
                    <a:pt x="168" y="11"/>
                    <a:pt x="78" y="43"/>
                    <a:pt x="0" y="94"/>
                  </a:cubicBezTo>
                  <a:cubicBezTo>
                    <a:pt x="5" y="102"/>
                    <a:pt x="11" y="110"/>
                    <a:pt x="16" y="118"/>
                  </a:cubicBezTo>
                  <a:cubicBezTo>
                    <a:pt x="86" y="70"/>
                    <a:pt x="169" y="43"/>
                    <a:pt x="253" y="36"/>
                  </a:cubicBezTo>
                  <a:cubicBezTo>
                    <a:pt x="256" y="36"/>
                    <a:pt x="258" y="36"/>
                    <a:pt x="261" y="36"/>
                  </a:cubicBezTo>
                  <a:cubicBezTo>
                    <a:pt x="335" y="31"/>
                    <a:pt x="410" y="42"/>
                    <a:pt x="479" y="71"/>
                  </a:cubicBezTo>
                  <a:cubicBezTo>
                    <a:pt x="481" y="65"/>
                    <a:pt x="483" y="60"/>
                    <a:pt x="485" y="54"/>
                  </a:cubicBezTo>
                  <a:cubicBezTo>
                    <a:pt x="487" y="50"/>
                    <a:pt x="489" y="46"/>
                    <a:pt x="491" y="42"/>
                  </a:cubicBezTo>
                  <a:cubicBezTo>
                    <a:pt x="459" y="28"/>
                    <a:pt x="426" y="17"/>
                    <a:pt x="392" y="11"/>
                  </a:cubicBezTo>
                  <a:cubicBezTo>
                    <a:pt x="349" y="2"/>
                    <a:pt x="304" y="0"/>
                    <a:pt x="260" y="3"/>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56" name="Title 1">
            <a:extLst>
              <a:ext uri="{FF2B5EF4-FFF2-40B4-BE49-F238E27FC236}">
                <a16:creationId xmlns:a16="http://schemas.microsoft.com/office/drawing/2014/main" id="{78B2D37D-D3A4-7E46-A2A3-DC368EF8C18A}"/>
              </a:ext>
            </a:extLst>
          </p:cNvPr>
          <p:cNvSpPr>
            <a:spLocks noGrp="1"/>
          </p:cNvSpPr>
          <p:nvPr>
            <p:ph type="title"/>
          </p:nvPr>
        </p:nvSpPr>
        <p:spPr>
          <a:xfrm>
            <a:off x="2627853" y="2686766"/>
            <a:ext cx="6582037" cy="1325563"/>
          </a:xfrm>
        </p:spPr>
        <p:txBody>
          <a:bodyPr>
            <a:normAutofit/>
          </a:bodyPr>
          <a:lstStyle/>
          <a:p>
            <a:pPr hangingPunct="0">
              <a:lnSpc>
                <a:spcPct val="150000"/>
              </a:lnSpc>
              <a:spcBef>
                <a:spcPts val="0"/>
              </a:spcBef>
            </a:pPr>
            <a:r>
              <a:rPr lang="en-US" altLang="zh-CN" dirty="0">
                <a:solidFill>
                  <a:schemeClr val="bg1"/>
                </a:solidFill>
                <a:latin typeface="微软雅黑" pitchFamily="34" charset="-122"/>
                <a:ea typeface="微软雅黑" pitchFamily="34" charset="-122"/>
              </a:rPr>
              <a:t>SQL</a:t>
            </a:r>
            <a:r>
              <a:rPr lang="zh-CN" altLang="en-US" dirty="0">
                <a:solidFill>
                  <a:schemeClr val="bg1"/>
                </a:solidFill>
                <a:latin typeface="微软雅黑" pitchFamily="34" charset="-122"/>
                <a:ea typeface="微软雅黑" pitchFamily="34" charset="-122"/>
              </a:rPr>
              <a:t>基本语法</a:t>
            </a:r>
            <a:endParaRPr lang="en-US" altLang="zh-CN" dirty="0">
              <a:solidFill>
                <a:schemeClr val="bg1"/>
              </a:solidFill>
              <a:latin typeface="微软雅黑" pitchFamily="34" charset="-122"/>
              <a:ea typeface="微软雅黑" pitchFamily="34" charset="-122"/>
            </a:endParaRPr>
          </a:p>
        </p:txBody>
      </p:sp>
      <p:sp>
        <p:nvSpPr>
          <p:cNvPr id="15" name="TextBox 58">
            <a:extLst>
              <a:ext uri="{FF2B5EF4-FFF2-40B4-BE49-F238E27FC236}">
                <a16:creationId xmlns:a16="http://schemas.microsoft.com/office/drawing/2014/main" id="{35FEEDD9-2786-D94F-9DB5-32C25397E2F7}"/>
              </a:ext>
            </a:extLst>
          </p:cNvPr>
          <p:cNvSpPr txBox="1"/>
          <p:nvPr/>
        </p:nvSpPr>
        <p:spPr>
          <a:xfrm>
            <a:off x="8716079" y="686629"/>
            <a:ext cx="2589170" cy="461665"/>
          </a:xfrm>
          <a:prstGeom prst="rect">
            <a:avLst/>
          </a:prstGeom>
          <a:noFill/>
        </p:spPr>
        <p:txBody>
          <a:bodyPr wrap="none" rtlCol="0">
            <a:spAutoFit/>
          </a:bodyPr>
          <a:lstStyle/>
          <a:p>
            <a:r>
              <a:rPr lang="en-US" sz="2400" dirty="0">
                <a:solidFill>
                  <a:schemeClr val="bg1"/>
                </a:solidFill>
                <a:latin typeface="微软雅黑" panose="020B0503020204020204" pitchFamily="34" charset="-122"/>
                <a:ea typeface="微软雅黑" panose="020B0503020204020204" pitchFamily="34" charset="-122"/>
              </a:rPr>
              <a:t>5-1 SQL</a:t>
            </a:r>
            <a:r>
              <a:rPr lang="zh-CN" altLang="en-US" sz="2400" dirty="0">
                <a:solidFill>
                  <a:schemeClr val="bg1"/>
                </a:solidFill>
                <a:latin typeface="微软雅黑" panose="020B0503020204020204" pitchFamily="34" charset="-122"/>
                <a:ea typeface="微软雅黑" panose="020B0503020204020204" pitchFamily="34" charset="-122"/>
              </a:rPr>
              <a:t>快速入门</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FE9322F3-E47D-7342-8D1E-FD38331743EF}"/>
              </a:ext>
            </a:extLst>
          </p:cNvPr>
          <p:cNvSpPr txBox="1"/>
          <p:nvPr/>
        </p:nvSpPr>
        <p:spPr>
          <a:xfrm>
            <a:off x="8716079" y="317297"/>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0237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基本语法</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0" name="TextBox 58">
            <a:extLst>
              <a:ext uri="{FF2B5EF4-FFF2-40B4-BE49-F238E27FC236}">
                <a16:creationId xmlns:a16="http://schemas.microsoft.com/office/drawing/2014/main" id="{B6AD40D8-81B0-A541-8F03-B0F152989C50}"/>
              </a:ext>
            </a:extLst>
          </p:cNvPr>
          <p:cNvSpPr txBox="1"/>
          <p:nvPr/>
        </p:nvSpPr>
        <p:spPr>
          <a:xfrm>
            <a:off x="8716079" y="686629"/>
            <a:ext cx="2589170" cy="461665"/>
          </a:xfrm>
          <a:prstGeom prst="rect">
            <a:avLst/>
          </a:prstGeom>
          <a:noFill/>
        </p:spPr>
        <p:txBody>
          <a:bodyPr wrap="none" rtlCol="0">
            <a:spAutoFit/>
          </a:bodyPr>
          <a:lstStyle/>
          <a:p>
            <a:r>
              <a:rPr lang="en-US" sz="2400" dirty="0">
                <a:solidFill>
                  <a:schemeClr val="bg1"/>
                </a:solidFill>
                <a:latin typeface="微软雅黑" panose="020B0503020204020204" pitchFamily="34" charset="-122"/>
                <a:ea typeface="微软雅黑" panose="020B0503020204020204" pitchFamily="34" charset="-122"/>
              </a:rPr>
              <a:t>5-1 SQL</a:t>
            </a:r>
            <a:r>
              <a:rPr lang="zh-CN" altLang="en-US" sz="2400" dirty="0">
                <a:solidFill>
                  <a:schemeClr val="bg1"/>
                </a:solidFill>
                <a:latin typeface="微软雅黑" panose="020B0503020204020204" pitchFamily="34" charset="-122"/>
                <a:ea typeface="微软雅黑" panose="020B0503020204020204" pitchFamily="34" charset="-122"/>
              </a:rPr>
              <a:t>快速入门</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1" name="TextBox 25">
            <a:extLst>
              <a:ext uri="{FF2B5EF4-FFF2-40B4-BE49-F238E27FC236}">
                <a16:creationId xmlns:a16="http://schemas.microsoft.com/office/drawing/2014/main" id="{8D454691-97ED-8D43-86D1-C22075413BC2}"/>
              </a:ext>
            </a:extLst>
          </p:cNvPr>
          <p:cNvSpPr txBox="1"/>
          <p:nvPr/>
        </p:nvSpPr>
        <p:spPr>
          <a:xfrm>
            <a:off x="8716079" y="317297"/>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grpSp>
        <p:nvGrpSpPr>
          <p:cNvPr id="12" name="组合 27">
            <a:extLst>
              <a:ext uri="{FF2B5EF4-FFF2-40B4-BE49-F238E27FC236}">
                <a16:creationId xmlns:a16="http://schemas.microsoft.com/office/drawing/2014/main" id="{55A178C1-93C0-0C42-B324-E5F5752D73E0}"/>
              </a:ext>
            </a:extLst>
          </p:cNvPr>
          <p:cNvGrpSpPr/>
          <p:nvPr/>
        </p:nvGrpSpPr>
        <p:grpSpPr>
          <a:xfrm>
            <a:off x="8351647" y="3956440"/>
            <a:ext cx="3273425" cy="2484520"/>
            <a:chOff x="8918575" y="4303912"/>
            <a:chExt cx="3273425" cy="2484520"/>
          </a:xfrm>
        </p:grpSpPr>
        <p:sp>
          <p:nvSpPr>
            <p:cNvPr id="13" name="Rectangle 6">
              <a:extLst>
                <a:ext uri="{FF2B5EF4-FFF2-40B4-BE49-F238E27FC236}">
                  <a16:creationId xmlns:a16="http://schemas.microsoft.com/office/drawing/2014/main" id="{F60EAFAD-B12B-CF47-805B-C1B8C922FB47}"/>
                </a:ext>
              </a:extLst>
            </p:cNvPr>
            <p:cNvSpPr>
              <a:spLocks noChangeArrowheads="1"/>
            </p:cNvSpPr>
            <p:nvPr/>
          </p:nvSpPr>
          <p:spPr bwMode="auto">
            <a:xfrm>
              <a:off x="9625378" y="5471208"/>
              <a:ext cx="1891946" cy="1188714"/>
            </a:xfrm>
            <a:prstGeom prst="rect">
              <a:avLst/>
            </a:prstGeom>
            <a:noFill/>
            <a:ln>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4" name="Freeform 7">
              <a:extLst>
                <a:ext uri="{FF2B5EF4-FFF2-40B4-BE49-F238E27FC236}">
                  <a16:creationId xmlns:a16="http://schemas.microsoft.com/office/drawing/2014/main" id="{6600DB01-9948-2741-B18E-3577A21C3E8C}"/>
                </a:ext>
              </a:extLst>
            </p:cNvPr>
            <p:cNvSpPr>
              <a:spLocks/>
            </p:cNvSpPr>
            <p:nvPr/>
          </p:nvSpPr>
          <p:spPr bwMode="auto">
            <a:xfrm>
              <a:off x="8918575" y="4303912"/>
              <a:ext cx="3273425" cy="1749158"/>
            </a:xfrm>
            <a:custGeom>
              <a:avLst/>
              <a:gdLst>
                <a:gd name="T0" fmla="*/ 336 w 388"/>
                <a:gd name="T1" fmla="*/ 103 h 207"/>
                <a:gd name="T2" fmla="*/ 334 w 388"/>
                <a:gd name="T3" fmla="*/ 103 h 207"/>
                <a:gd name="T4" fmla="*/ 231 w 388"/>
                <a:gd name="T5" fmla="*/ 0 h 207"/>
                <a:gd name="T6" fmla="*/ 128 w 388"/>
                <a:gd name="T7" fmla="*/ 91 h 207"/>
                <a:gd name="T8" fmla="*/ 72 w 388"/>
                <a:gd name="T9" fmla="*/ 64 h 207"/>
                <a:gd name="T10" fmla="*/ 0 w 388"/>
                <a:gd name="T11" fmla="*/ 136 h 207"/>
                <a:gd name="T12" fmla="*/ 72 w 388"/>
                <a:gd name="T13" fmla="*/ 207 h 207"/>
                <a:gd name="T14" fmla="*/ 336 w 388"/>
                <a:gd name="T15" fmla="*/ 207 h 207"/>
                <a:gd name="T16" fmla="*/ 388 w 388"/>
                <a:gd name="T17" fmla="*/ 155 h 207"/>
                <a:gd name="T18" fmla="*/ 336 w 388"/>
                <a:gd name="T19"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8" h="207">
                  <a:moveTo>
                    <a:pt x="336" y="103"/>
                  </a:moveTo>
                  <a:cubicBezTo>
                    <a:pt x="335" y="103"/>
                    <a:pt x="335" y="103"/>
                    <a:pt x="334" y="103"/>
                  </a:cubicBezTo>
                  <a:cubicBezTo>
                    <a:pt x="334" y="46"/>
                    <a:pt x="288" y="0"/>
                    <a:pt x="231" y="0"/>
                  </a:cubicBezTo>
                  <a:cubicBezTo>
                    <a:pt x="178" y="0"/>
                    <a:pt x="134" y="40"/>
                    <a:pt x="128" y="91"/>
                  </a:cubicBezTo>
                  <a:cubicBezTo>
                    <a:pt x="115" y="75"/>
                    <a:pt x="95" y="64"/>
                    <a:pt x="72" y="64"/>
                  </a:cubicBezTo>
                  <a:cubicBezTo>
                    <a:pt x="32" y="64"/>
                    <a:pt x="0" y="96"/>
                    <a:pt x="0" y="136"/>
                  </a:cubicBezTo>
                  <a:cubicBezTo>
                    <a:pt x="0" y="175"/>
                    <a:pt x="32" y="207"/>
                    <a:pt x="72" y="207"/>
                  </a:cubicBezTo>
                  <a:cubicBezTo>
                    <a:pt x="336" y="207"/>
                    <a:pt x="336" y="207"/>
                    <a:pt x="336" y="207"/>
                  </a:cubicBezTo>
                  <a:cubicBezTo>
                    <a:pt x="365" y="207"/>
                    <a:pt x="388" y="184"/>
                    <a:pt x="388" y="155"/>
                  </a:cubicBezTo>
                  <a:cubicBezTo>
                    <a:pt x="388" y="126"/>
                    <a:pt x="365" y="103"/>
                    <a:pt x="336" y="103"/>
                  </a:cubicBezTo>
                </a:path>
              </a:pathLst>
            </a:custGeom>
            <a:solidFill>
              <a:srgbClr val="FFFFFF">
                <a:alpha val="44000"/>
              </a:srgb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5" name="Freeform 8">
              <a:extLst>
                <a:ext uri="{FF2B5EF4-FFF2-40B4-BE49-F238E27FC236}">
                  <a16:creationId xmlns:a16="http://schemas.microsoft.com/office/drawing/2014/main" id="{D36A5747-49F5-8C43-9305-02BFEEE85FC6}"/>
                </a:ext>
              </a:extLst>
            </p:cNvPr>
            <p:cNvSpPr>
              <a:spLocks noEditPoints="1"/>
            </p:cNvSpPr>
            <p:nvPr/>
          </p:nvSpPr>
          <p:spPr bwMode="auto">
            <a:xfrm>
              <a:off x="9568262" y="5410524"/>
              <a:ext cx="2009748" cy="1274387"/>
            </a:xfrm>
            <a:custGeom>
              <a:avLst/>
              <a:gdLst>
                <a:gd name="T0" fmla="*/ 0 w 238"/>
                <a:gd name="T1" fmla="*/ 151 h 151"/>
                <a:gd name="T2" fmla="*/ 238 w 238"/>
                <a:gd name="T3" fmla="*/ 151 h 151"/>
                <a:gd name="T4" fmla="*/ 238 w 238"/>
                <a:gd name="T5" fmla="*/ 8 h 151"/>
                <a:gd name="T6" fmla="*/ 230 w 238"/>
                <a:gd name="T7" fmla="*/ 0 h 151"/>
                <a:gd name="T8" fmla="*/ 8 w 238"/>
                <a:gd name="T9" fmla="*/ 0 h 151"/>
                <a:gd name="T10" fmla="*/ 0 w 238"/>
                <a:gd name="T11" fmla="*/ 8 h 151"/>
                <a:gd name="T12" fmla="*/ 0 w 238"/>
                <a:gd name="T13" fmla="*/ 151 h 151"/>
                <a:gd name="T14" fmla="*/ 226 w 238"/>
                <a:gd name="T15" fmla="*/ 144 h 151"/>
                <a:gd name="T16" fmla="*/ 12 w 238"/>
                <a:gd name="T17" fmla="*/ 144 h 151"/>
                <a:gd name="T18" fmla="*/ 12 w 238"/>
                <a:gd name="T19" fmla="*/ 12 h 151"/>
                <a:gd name="T20" fmla="*/ 226 w 238"/>
                <a:gd name="T21" fmla="*/ 12 h 151"/>
                <a:gd name="T22" fmla="*/ 226 w 238"/>
                <a:gd name="T23"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51">
                  <a:moveTo>
                    <a:pt x="0" y="151"/>
                  </a:moveTo>
                  <a:cubicBezTo>
                    <a:pt x="238" y="151"/>
                    <a:pt x="238" y="151"/>
                    <a:pt x="238" y="151"/>
                  </a:cubicBezTo>
                  <a:cubicBezTo>
                    <a:pt x="238" y="8"/>
                    <a:pt x="238" y="8"/>
                    <a:pt x="238" y="8"/>
                  </a:cubicBezTo>
                  <a:cubicBezTo>
                    <a:pt x="238" y="4"/>
                    <a:pt x="234" y="0"/>
                    <a:pt x="230" y="0"/>
                  </a:cubicBezTo>
                  <a:cubicBezTo>
                    <a:pt x="8" y="0"/>
                    <a:pt x="8" y="0"/>
                    <a:pt x="8" y="0"/>
                  </a:cubicBezTo>
                  <a:cubicBezTo>
                    <a:pt x="4" y="0"/>
                    <a:pt x="0" y="4"/>
                    <a:pt x="0" y="8"/>
                  </a:cubicBezTo>
                  <a:lnTo>
                    <a:pt x="0" y="151"/>
                  </a:lnTo>
                  <a:close/>
                  <a:moveTo>
                    <a:pt x="226" y="144"/>
                  </a:moveTo>
                  <a:cubicBezTo>
                    <a:pt x="12" y="144"/>
                    <a:pt x="12" y="144"/>
                    <a:pt x="12" y="144"/>
                  </a:cubicBezTo>
                  <a:cubicBezTo>
                    <a:pt x="12" y="12"/>
                    <a:pt x="12" y="12"/>
                    <a:pt x="12" y="12"/>
                  </a:cubicBezTo>
                  <a:cubicBezTo>
                    <a:pt x="226" y="12"/>
                    <a:pt x="226" y="12"/>
                    <a:pt x="226" y="12"/>
                  </a:cubicBezTo>
                  <a:lnTo>
                    <a:pt x="226" y="14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6" name="Freeform 9">
              <a:extLst>
                <a:ext uri="{FF2B5EF4-FFF2-40B4-BE49-F238E27FC236}">
                  <a16:creationId xmlns:a16="http://schemas.microsoft.com/office/drawing/2014/main" id="{59DD2CD1-EC7F-CA47-99F8-02C1DB19915C}"/>
                </a:ext>
              </a:extLst>
            </p:cNvPr>
            <p:cNvSpPr>
              <a:spLocks/>
            </p:cNvSpPr>
            <p:nvPr/>
          </p:nvSpPr>
          <p:spPr bwMode="auto">
            <a:xfrm>
              <a:off x="9296964" y="6684909"/>
              <a:ext cx="2516647" cy="103523"/>
            </a:xfrm>
            <a:custGeom>
              <a:avLst/>
              <a:gdLst>
                <a:gd name="T0" fmla="*/ 0 w 298"/>
                <a:gd name="T1" fmla="*/ 0 h 12"/>
                <a:gd name="T2" fmla="*/ 0 w 298"/>
                <a:gd name="T3" fmla="*/ 1 h 12"/>
                <a:gd name="T4" fmla="*/ 11 w 298"/>
                <a:gd name="T5" fmla="*/ 12 h 12"/>
                <a:gd name="T6" fmla="*/ 287 w 298"/>
                <a:gd name="T7" fmla="*/ 12 h 12"/>
                <a:gd name="T8" fmla="*/ 298 w 298"/>
                <a:gd name="T9" fmla="*/ 1 h 12"/>
                <a:gd name="T10" fmla="*/ 298 w 298"/>
                <a:gd name="T11" fmla="*/ 0 h 12"/>
                <a:gd name="T12" fmla="*/ 0 w 29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98" h="12">
                  <a:moveTo>
                    <a:pt x="0" y="0"/>
                  </a:moveTo>
                  <a:cubicBezTo>
                    <a:pt x="0" y="1"/>
                    <a:pt x="0" y="1"/>
                    <a:pt x="0" y="1"/>
                  </a:cubicBezTo>
                  <a:cubicBezTo>
                    <a:pt x="0" y="7"/>
                    <a:pt x="5" y="12"/>
                    <a:pt x="11" y="12"/>
                  </a:cubicBezTo>
                  <a:cubicBezTo>
                    <a:pt x="287" y="12"/>
                    <a:pt x="287" y="12"/>
                    <a:pt x="287" y="12"/>
                  </a:cubicBezTo>
                  <a:cubicBezTo>
                    <a:pt x="293" y="12"/>
                    <a:pt x="298" y="7"/>
                    <a:pt x="298" y="1"/>
                  </a:cubicBezTo>
                  <a:cubicBezTo>
                    <a:pt x="298" y="0"/>
                    <a:pt x="298" y="0"/>
                    <a:pt x="298" y="0"/>
                  </a:cubicBezTo>
                  <a:lnTo>
                    <a:pt x="0" y="0"/>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7" name="Freeform 10">
              <a:extLst>
                <a:ext uri="{FF2B5EF4-FFF2-40B4-BE49-F238E27FC236}">
                  <a16:creationId xmlns:a16="http://schemas.microsoft.com/office/drawing/2014/main" id="{D7E03E3D-033D-EE44-9E6E-A5F4EAAA3FE1}"/>
                </a:ext>
              </a:extLst>
            </p:cNvPr>
            <p:cNvSpPr>
              <a:spLocks/>
            </p:cNvSpPr>
            <p:nvPr/>
          </p:nvSpPr>
          <p:spPr bwMode="auto">
            <a:xfrm>
              <a:off x="9871689" y="5564021"/>
              <a:ext cx="464062" cy="692524"/>
            </a:xfrm>
            <a:custGeom>
              <a:avLst/>
              <a:gdLst>
                <a:gd name="T0" fmla="*/ 130 w 130"/>
                <a:gd name="T1" fmla="*/ 90 h 194"/>
                <a:gd name="T2" fmla="*/ 66 w 130"/>
                <a:gd name="T3" fmla="*/ 0 h 194"/>
                <a:gd name="T4" fmla="*/ 0 w 130"/>
                <a:gd name="T5" fmla="*/ 90 h 194"/>
                <a:gd name="T6" fmla="*/ 38 w 130"/>
                <a:gd name="T7" fmla="*/ 90 h 194"/>
                <a:gd name="T8" fmla="*/ 38 w 130"/>
                <a:gd name="T9" fmla="*/ 194 h 194"/>
                <a:gd name="T10" fmla="*/ 92 w 130"/>
                <a:gd name="T11" fmla="*/ 194 h 194"/>
                <a:gd name="T12" fmla="*/ 92 w 130"/>
                <a:gd name="T13" fmla="*/ 90 h 194"/>
                <a:gd name="T14" fmla="*/ 130 w 130"/>
                <a:gd name="T15" fmla="*/ 9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94">
                  <a:moveTo>
                    <a:pt x="130" y="90"/>
                  </a:moveTo>
                  <a:lnTo>
                    <a:pt x="66" y="0"/>
                  </a:lnTo>
                  <a:lnTo>
                    <a:pt x="0" y="90"/>
                  </a:lnTo>
                  <a:lnTo>
                    <a:pt x="38" y="90"/>
                  </a:lnTo>
                  <a:lnTo>
                    <a:pt x="38" y="194"/>
                  </a:lnTo>
                  <a:lnTo>
                    <a:pt x="92" y="194"/>
                  </a:lnTo>
                  <a:lnTo>
                    <a:pt x="92" y="90"/>
                  </a:lnTo>
                  <a:lnTo>
                    <a:pt x="130" y="9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8" name="Freeform 11">
              <a:extLst>
                <a:ext uri="{FF2B5EF4-FFF2-40B4-BE49-F238E27FC236}">
                  <a16:creationId xmlns:a16="http://schemas.microsoft.com/office/drawing/2014/main" id="{C3483C69-EF3A-4643-BF6C-E52B4BC430F8}"/>
                </a:ext>
              </a:extLst>
            </p:cNvPr>
            <p:cNvSpPr>
              <a:spLocks/>
            </p:cNvSpPr>
            <p:nvPr/>
          </p:nvSpPr>
          <p:spPr bwMode="auto">
            <a:xfrm>
              <a:off x="10817661" y="4610907"/>
              <a:ext cx="464062" cy="1788426"/>
            </a:xfrm>
            <a:custGeom>
              <a:avLst/>
              <a:gdLst>
                <a:gd name="T0" fmla="*/ 130 w 130"/>
                <a:gd name="T1" fmla="*/ 89 h 501"/>
                <a:gd name="T2" fmla="*/ 64 w 130"/>
                <a:gd name="T3" fmla="*/ 0 h 501"/>
                <a:gd name="T4" fmla="*/ 0 w 130"/>
                <a:gd name="T5" fmla="*/ 89 h 501"/>
                <a:gd name="T6" fmla="*/ 38 w 130"/>
                <a:gd name="T7" fmla="*/ 89 h 501"/>
                <a:gd name="T8" fmla="*/ 38 w 130"/>
                <a:gd name="T9" fmla="*/ 501 h 501"/>
                <a:gd name="T10" fmla="*/ 92 w 130"/>
                <a:gd name="T11" fmla="*/ 501 h 501"/>
                <a:gd name="T12" fmla="*/ 92 w 130"/>
                <a:gd name="T13" fmla="*/ 89 h 501"/>
                <a:gd name="T14" fmla="*/ 130 w 130"/>
                <a:gd name="T15" fmla="*/ 89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501">
                  <a:moveTo>
                    <a:pt x="130" y="89"/>
                  </a:moveTo>
                  <a:lnTo>
                    <a:pt x="64" y="0"/>
                  </a:lnTo>
                  <a:lnTo>
                    <a:pt x="0" y="89"/>
                  </a:lnTo>
                  <a:lnTo>
                    <a:pt x="38" y="89"/>
                  </a:lnTo>
                  <a:lnTo>
                    <a:pt x="38" y="501"/>
                  </a:lnTo>
                  <a:lnTo>
                    <a:pt x="92" y="501"/>
                  </a:lnTo>
                  <a:lnTo>
                    <a:pt x="92" y="89"/>
                  </a:lnTo>
                  <a:lnTo>
                    <a:pt x="130" y="89"/>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9" name="Freeform 12">
              <a:extLst>
                <a:ext uri="{FF2B5EF4-FFF2-40B4-BE49-F238E27FC236}">
                  <a16:creationId xmlns:a16="http://schemas.microsoft.com/office/drawing/2014/main" id="{1F3BD82A-6B63-F34C-B274-F0A6D4EB2D72}"/>
                </a:ext>
              </a:extLst>
            </p:cNvPr>
            <p:cNvSpPr>
              <a:spLocks/>
            </p:cNvSpPr>
            <p:nvPr/>
          </p:nvSpPr>
          <p:spPr bwMode="auto">
            <a:xfrm>
              <a:off x="10335751" y="5885294"/>
              <a:ext cx="471202" cy="692524"/>
            </a:xfrm>
            <a:custGeom>
              <a:avLst/>
              <a:gdLst>
                <a:gd name="T0" fmla="*/ 0 w 132"/>
                <a:gd name="T1" fmla="*/ 104 h 194"/>
                <a:gd name="T2" fmla="*/ 66 w 132"/>
                <a:gd name="T3" fmla="*/ 194 h 194"/>
                <a:gd name="T4" fmla="*/ 132 w 132"/>
                <a:gd name="T5" fmla="*/ 104 h 194"/>
                <a:gd name="T6" fmla="*/ 95 w 132"/>
                <a:gd name="T7" fmla="*/ 104 h 194"/>
                <a:gd name="T8" fmla="*/ 95 w 132"/>
                <a:gd name="T9" fmla="*/ 0 h 194"/>
                <a:gd name="T10" fmla="*/ 40 w 132"/>
                <a:gd name="T11" fmla="*/ 0 h 194"/>
                <a:gd name="T12" fmla="*/ 40 w 132"/>
                <a:gd name="T13" fmla="*/ 104 h 194"/>
                <a:gd name="T14" fmla="*/ 0 w 132"/>
                <a:gd name="T15" fmla="*/ 104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94">
                  <a:moveTo>
                    <a:pt x="0" y="104"/>
                  </a:moveTo>
                  <a:lnTo>
                    <a:pt x="66" y="194"/>
                  </a:lnTo>
                  <a:lnTo>
                    <a:pt x="132" y="104"/>
                  </a:lnTo>
                  <a:lnTo>
                    <a:pt x="95" y="104"/>
                  </a:lnTo>
                  <a:lnTo>
                    <a:pt x="95" y="0"/>
                  </a:lnTo>
                  <a:lnTo>
                    <a:pt x="40" y="0"/>
                  </a:lnTo>
                  <a:lnTo>
                    <a:pt x="40" y="104"/>
                  </a:lnTo>
                  <a:lnTo>
                    <a:pt x="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4" name="Rectangle 3">
            <a:extLst>
              <a:ext uri="{FF2B5EF4-FFF2-40B4-BE49-F238E27FC236}">
                <a16:creationId xmlns:a16="http://schemas.microsoft.com/office/drawing/2014/main" id="{9683BE4F-7ADC-744C-AB9F-BDFEABE0F4F6}"/>
              </a:ext>
            </a:extLst>
          </p:cNvPr>
          <p:cNvSpPr/>
          <p:nvPr/>
        </p:nvSpPr>
        <p:spPr>
          <a:xfrm>
            <a:off x="2864466" y="1606648"/>
            <a:ext cx="1609608" cy="906851"/>
          </a:xfrm>
          <a:prstGeom prst="rect">
            <a:avLst/>
          </a:prstGeom>
        </p:spPr>
        <p:txBody>
          <a:bodyPr wrap="none">
            <a:spAutoFit/>
          </a:bodyPr>
          <a:lstStyle/>
          <a:p>
            <a:pPr hangingPunct="0">
              <a:lnSpc>
                <a:spcPct val="150000"/>
              </a:lnSpc>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query</a:t>
            </a:r>
          </a:p>
        </p:txBody>
      </p:sp>
      <p:sp>
        <p:nvSpPr>
          <p:cNvPr id="5" name="Rectangle 4">
            <a:extLst>
              <a:ext uri="{FF2B5EF4-FFF2-40B4-BE49-F238E27FC236}">
                <a16:creationId xmlns:a16="http://schemas.microsoft.com/office/drawing/2014/main" id="{4ED2BBFC-431C-FB49-922F-4FA8CD9798BC}"/>
              </a:ext>
            </a:extLst>
          </p:cNvPr>
          <p:cNvSpPr/>
          <p:nvPr/>
        </p:nvSpPr>
        <p:spPr>
          <a:xfrm>
            <a:off x="3180258" y="2600966"/>
            <a:ext cx="1167307" cy="662489"/>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select</a:t>
            </a:r>
          </a:p>
        </p:txBody>
      </p:sp>
      <p:sp>
        <p:nvSpPr>
          <p:cNvPr id="22" name="Rectangle 21">
            <a:extLst>
              <a:ext uri="{FF2B5EF4-FFF2-40B4-BE49-F238E27FC236}">
                <a16:creationId xmlns:a16="http://schemas.microsoft.com/office/drawing/2014/main" id="{0ECBC59F-32DE-3747-A3FE-87FDE9F13288}"/>
              </a:ext>
            </a:extLst>
          </p:cNvPr>
          <p:cNvSpPr/>
          <p:nvPr/>
        </p:nvSpPr>
        <p:spPr>
          <a:xfrm>
            <a:off x="3180258" y="3228709"/>
            <a:ext cx="1641540" cy="662489"/>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order by</a:t>
            </a:r>
          </a:p>
        </p:txBody>
      </p:sp>
      <p:sp>
        <p:nvSpPr>
          <p:cNvPr id="23" name="Rectangle 22">
            <a:extLst>
              <a:ext uri="{FF2B5EF4-FFF2-40B4-BE49-F238E27FC236}">
                <a16:creationId xmlns:a16="http://schemas.microsoft.com/office/drawing/2014/main" id="{417AB9E3-DD2D-4D4E-A5EB-F8F43329A569}"/>
              </a:ext>
            </a:extLst>
          </p:cNvPr>
          <p:cNvSpPr/>
          <p:nvPr/>
        </p:nvSpPr>
        <p:spPr>
          <a:xfrm>
            <a:off x="3180257" y="3800272"/>
            <a:ext cx="1229567" cy="662489"/>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where</a:t>
            </a:r>
          </a:p>
        </p:txBody>
      </p:sp>
      <p:sp>
        <p:nvSpPr>
          <p:cNvPr id="24" name="Rectangle 23">
            <a:extLst>
              <a:ext uri="{FF2B5EF4-FFF2-40B4-BE49-F238E27FC236}">
                <a16:creationId xmlns:a16="http://schemas.microsoft.com/office/drawing/2014/main" id="{3A017756-2C36-CE48-B1C7-6D3529D54BBC}"/>
              </a:ext>
            </a:extLst>
          </p:cNvPr>
          <p:cNvSpPr/>
          <p:nvPr/>
        </p:nvSpPr>
        <p:spPr>
          <a:xfrm>
            <a:off x="3181781" y="4428015"/>
            <a:ext cx="768480" cy="662489"/>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like</a:t>
            </a:r>
          </a:p>
        </p:txBody>
      </p:sp>
      <p:sp>
        <p:nvSpPr>
          <p:cNvPr id="25" name="Rectangle 24">
            <a:extLst>
              <a:ext uri="{FF2B5EF4-FFF2-40B4-BE49-F238E27FC236}">
                <a16:creationId xmlns:a16="http://schemas.microsoft.com/office/drawing/2014/main" id="{E1F7218D-13D0-0249-9A52-1AD5E0304BE4}"/>
              </a:ext>
            </a:extLst>
          </p:cNvPr>
          <p:cNvSpPr/>
          <p:nvPr/>
        </p:nvSpPr>
        <p:spPr>
          <a:xfrm>
            <a:off x="3180257" y="5067580"/>
            <a:ext cx="1609736" cy="662489"/>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function</a:t>
            </a:r>
          </a:p>
        </p:txBody>
      </p:sp>
      <p:sp>
        <p:nvSpPr>
          <p:cNvPr id="28" name="Rectangle 27">
            <a:extLst>
              <a:ext uri="{FF2B5EF4-FFF2-40B4-BE49-F238E27FC236}">
                <a16:creationId xmlns:a16="http://schemas.microsoft.com/office/drawing/2014/main" id="{990755C5-29C2-3149-ABFC-E4E0FAB0BCBE}"/>
              </a:ext>
            </a:extLst>
          </p:cNvPr>
          <p:cNvSpPr/>
          <p:nvPr/>
        </p:nvSpPr>
        <p:spPr>
          <a:xfrm>
            <a:off x="5967588" y="1576824"/>
            <a:ext cx="1568058" cy="906851"/>
          </a:xfrm>
          <a:prstGeom prst="rect">
            <a:avLst/>
          </a:prstGeom>
        </p:spPr>
        <p:txBody>
          <a:bodyPr wrap="none">
            <a:spAutoFit/>
          </a:bodyPr>
          <a:lstStyle/>
          <a:p>
            <a:pPr hangingPunct="0">
              <a:lnSpc>
                <a:spcPct val="150000"/>
              </a:lnSpc>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insert</a:t>
            </a:r>
          </a:p>
        </p:txBody>
      </p:sp>
      <p:sp>
        <p:nvSpPr>
          <p:cNvPr id="30" name="Rectangle 29">
            <a:extLst>
              <a:ext uri="{FF2B5EF4-FFF2-40B4-BE49-F238E27FC236}">
                <a16:creationId xmlns:a16="http://schemas.microsoft.com/office/drawing/2014/main" id="{8FD2E88C-48B6-4440-B568-EF7B9FF107C5}"/>
              </a:ext>
            </a:extLst>
          </p:cNvPr>
          <p:cNvSpPr/>
          <p:nvPr/>
        </p:nvSpPr>
        <p:spPr>
          <a:xfrm>
            <a:off x="5967588" y="2448961"/>
            <a:ext cx="1918089" cy="906851"/>
          </a:xfrm>
          <a:prstGeom prst="rect">
            <a:avLst/>
          </a:prstGeom>
        </p:spPr>
        <p:txBody>
          <a:bodyPr wrap="none">
            <a:spAutoFit/>
          </a:bodyPr>
          <a:lstStyle/>
          <a:p>
            <a:pPr hangingPunct="0">
              <a:lnSpc>
                <a:spcPct val="150000"/>
              </a:lnSpc>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update</a:t>
            </a:r>
          </a:p>
        </p:txBody>
      </p:sp>
      <p:sp>
        <p:nvSpPr>
          <p:cNvPr id="32" name="Rectangle 31">
            <a:extLst>
              <a:ext uri="{FF2B5EF4-FFF2-40B4-BE49-F238E27FC236}">
                <a16:creationId xmlns:a16="http://schemas.microsoft.com/office/drawing/2014/main" id="{A8CF4161-6ADA-434C-B1FA-1A1AEC0016CA}"/>
              </a:ext>
            </a:extLst>
          </p:cNvPr>
          <p:cNvSpPr/>
          <p:nvPr/>
        </p:nvSpPr>
        <p:spPr>
          <a:xfrm>
            <a:off x="5984804" y="3355811"/>
            <a:ext cx="1711302" cy="906851"/>
          </a:xfrm>
          <a:prstGeom prst="rect">
            <a:avLst/>
          </a:prstGeom>
        </p:spPr>
        <p:txBody>
          <a:bodyPr wrap="none">
            <a:spAutoFit/>
          </a:bodyPr>
          <a:lstStyle/>
          <a:p>
            <a:pPr hangingPunct="0">
              <a:lnSpc>
                <a:spcPct val="150000"/>
              </a:lnSpc>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delete</a:t>
            </a:r>
          </a:p>
        </p:txBody>
      </p:sp>
      <p:sp>
        <p:nvSpPr>
          <p:cNvPr id="33" name="Rectangle 32">
            <a:extLst>
              <a:ext uri="{FF2B5EF4-FFF2-40B4-BE49-F238E27FC236}">
                <a16:creationId xmlns:a16="http://schemas.microsoft.com/office/drawing/2014/main" id="{F704E0B8-6CE7-3048-A313-98CE8058E933}"/>
              </a:ext>
            </a:extLst>
          </p:cNvPr>
          <p:cNvSpPr/>
          <p:nvPr/>
        </p:nvSpPr>
        <p:spPr>
          <a:xfrm>
            <a:off x="362215" y="1576824"/>
            <a:ext cx="1414170" cy="906851"/>
          </a:xfrm>
          <a:prstGeom prst="rect">
            <a:avLst/>
          </a:prstGeom>
        </p:spPr>
        <p:txBody>
          <a:bodyPr wrap="none">
            <a:spAutoFit/>
          </a:bodyPr>
          <a:lstStyle/>
          <a:p>
            <a:pPr hangingPunct="0">
              <a:lnSpc>
                <a:spcPct val="150000"/>
              </a:lnSpc>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table</a:t>
            </a:r>
          </a:p>
        </p:txBody>
      </p:sp>
      <p:sp>
        <p:nvSpPr>
          <p:cNvPr id="34" name="Rectangle 33">
            <a:extLst>
              <a:ext uri="{FF2B5EF4-FFF2-40B4-BE49-F238E27FC236}">
                <a16:creationId xmlns:a16="http://schemas.microsoft.com/office/drawing/2014/main" id="{616A2242-F118-8E46-A338-609E70A00750}"/>
              </a:ext>
            </a:extLst>
          </p:cNvPr>
          <p:cNvSpPr/>
          <p:nvPr/>
        </p:nvSpPr>
        <p:spPr>
          <a:xfrm>
            <a:off x="485646" y="2571143"/>
            <a:ext cx="1233030" cy="662489"/>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create</a:t>
            </a:r>
          </a:p>
        </p:txBody>
      </p:sp>
      <p:sp>
        <p:nvSpPr>
          <p:cNvPr id="35" name="Rectangle 34">
            <a:extLst>
              <a:ext uri="{FF2B5EF4-FFF2-40B4-BE49-F238E27FC236}">
                <a16:creationId xmlns:a16="http://schemas.microsoft.com/office/drawing/2014/main" id="{3B97CCB1-5AD2-E344-A25F-E187FED21A97}"/>
              </a:ext>
            </a:extLst>
          </p:cNvPr>
          <p:cNvSpPr/>
          <p:nvPr/>
        </p:nvSpPr>
        <p:spPr>
          <a:xfrm>
            <a:off x="485646" y="4251634"/>
            <a:ext cx="1003544" cy="662489"/>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drop</a:t>
            </a:r>
          </a:p>
        </p:txBody>
      </p:sp>
      <p:sp>
        <p:nvSpPr>
          <p:cNvPr id="36" name="Rectangle 35">
            <a:extLst>
              <a:ext uri="{FF2B5EF4-FFF2-40B4-BE49-F238E27FC236}">
                <a16:creationId xmlns:a16="http://schemas.microsoft.com/office/drawing/2014/main" id="{8F71369C-CC3E-1548-9599-F47B8DE59CD4}"/>
              </a:ext>
            </a:extLst>
          </p:cNvPr>
          <p:cNvSpPr/>
          <p:nvPr/>
        </p:nvSpPr>
        <p:spPr>
          <a:xfrm>
            <a:off x="485646" y="3146749"/>
            <a:ext cx="1481239" cy="662489"/>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rename</a:t>
            </a:r>
          </a:p>
        </p:txBody>
      </p:sp>
      <p:sp>
        <p:nvSpPr>
          <p:cNvPr id="38" name="Rectangle 37">
            <a:extLst>
              <a:ext uri="{FF2B5EF4-FFF2-40B4-BE49-F238E27FC236}">
                <a16:creationId xmlns:a16="http://schemas.microsoft.com/office/drawing/2014/main" id="{5A6AFCA3-B90F-9E4F-A367-1853A1FD0106}"/>
              </a:ext>
            </a:extLst>
          </p:cNvPr>
          <p:cNvSpPr/>
          <p:nvPr/>
        </p:nvSpPr>
        <p:spPr>
          <a:xfrm>
            <a:off x="492729" y="3680467"/>
            <a:ext cx="951158" cy="662489"/>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alter</a:t>
            </a:r>
          </a:p>
        </p:txBody>
      </p:sp>
    </p:spTree>
    <p:extLst>
      <p:ext uri="{BB962C8B-B14F-4D97-AF65-F5344CB8AC3E}">
        <p14:creationId xmlns:p14="http://schemas.microsoft.com/office/powerpoint/2010/main" val="20584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linds(horizontal)">
                                      <p:cBhvr>
                                        <p:cTn id="13" dur="500"/>
                                        <p:tgtEl>
                                          <p:spTgt spid="2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linds(horizontal)">
                                      <p:cBhvr>
                                        <p:cTn id="16" dur="500"/>
                                        <p:tgtEl>
                                          <p:spTgt spid="2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linds(horizontal)">
                                      <p:cBhvr>
                                        <p:cTn id="19" dur="500"/>
                                        <p:tgtEl>
                                          <p:spTgt spid="2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linds(horizontal)">
                                      <p:cBhvr>
                                        <p:cTn id="27" dur="500"/>
                                        <p:tgtEl>
                                          <p:spTgt spid="2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linds(horizontal)">
                                      <p:cBhvr>
                                        <p:cTn id="30" dur="500"/>
                                        <p:tgtEl>
                                          <p:spTgt spid="30"/>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blinds(horizontal)">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2" grpId="0"/>
      <p:bldP spid="23" grpId="0"/>
      <p:bldP spid="24" grpId="0"/>
      <p:bldP spid="25" grpId="0"/>
      <p:bldP spid="28" grpId="0"/>
      <p:bldP spid="30"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pSp>
        <p:nvGrpSpPr>
          <p:cNvPr id="48" name="组合 36">
            <a:extLst>
              <a:ext uri="{FF2B5EF4-FFF2-40B4-BE49-F238E27FC236}">
                <a16:creationId xmlns:a16="http://schemas.microsoft.com/office/drawing/2014/main" id="{B8C4DA4D-602B-6244-A8D7-3748B4965C9A}"/>
              </a:ext>
            </a:extLst>
          </p:cNvPr>
          <p:cNvGrpSpPr/>
          <p:nvPr/>
        </p:nvGrpSpPr>
        <p:grpSpPr>
          <a:xfrm flipH="1">
            <a:off x="-183386" y="-156395"/>
            <a:ext cx="6395162" cy="6705241"/>
            <a:chOff x="-720565" y="230326"/>
            <a:chExt cx="6395162" cy="6705241"/>
          </a:xfrm>
        </p:grpSpPr>
        <p:sp>
          <p:nvSpPr>
            <p:cNvPr id="49" name="Freeform 5">
              <a:extLst>
                <a:ext uri="{FF2B5EF4-FFF2-40B4-BE49-F238E27FC236}">
                  <a16:creationId xmlns:a16="http://schemas.microsoft.com/office/drawing/2014/main" id="{1AAFF16C-EAAE-5446-8FCE-BC472D51D912}"/>
                </a:ext>
              </a:extLst>
            </p:cNvPr>
            <p:cNvSpPr>
              <a:spLocks/>
            </p:cNvSpPr>
            <p:nvPr/>
          </p:nvSpPr>
          <p:spPr bwMode="auto">
            <a:xfrm>
              <a:off x="-623787" y="814935"/>
              <a:ext cx="5528121" cy="5905351"/>
            </a:xfrm>
            <a:custGeom>
              <a:avLst/>
              <a:gdLst>
                <a:gd name="T0" fmla="*/ 502 w 1182"/>
                <a:gd name="T1" fmla="*/ 4 h 1263"/>
                <a:gd name="T2" fmla="*/ 0 w 1182"/>
                <a:gd name="T3" fmla="*/ 301 h 1263"/>
                <a:gd name="T4" fmla="*/ 86 w 1182"/>
                <a:gd name="T5" fmla="*/ 355 h 1263"/>
                <a:gd name="T6" fmla="*/ 242 w 1182"/>
                <a:gd name="T7" fmla="*/ 197 h 1263"/>
                <a:gd name="T8" fmla="*/ 242 w 1182"/>
                <a:gd name="T9" fmla="*/ 197 h 1263"/>
                <a:gd name="T10" fmla="*/ 501 w 1182"/>
                <a:gd name="T11" fmla="*/ 105 h 1263"/>
                <a:gd name="T12" fmla="*/ 512 w 1182"/>
                <a:gd name="T13" fmla="*/ 104 h 1263"/>
                <a:gd name="T14" fmla="*/ 618 w 1182"/>
                <a:gd name="T15" fmla="*/ 108 h 1263"/>
                <a:gd name="T16" fmla="*/ 635 w 1182"/>
                <a:gd name="T17" fmla="*/ 110 h 1263"/>
                <a:gd name="T18" fmla="*/ 748 w 1182"/>
                <a:gd name="T19" fmla="*/ 145 h 1263"/>
                <a:gd name="T20" fmla="*/ 748 w 1182"/>
                <a:gd name="T21" fmla="*/ 145 h 1263"/>
                <a:gd name="T22" fmla="*/ 1039 w 1182"/>
                <a:gd name="T23" fmla="*/ 432 h 1263"/>
                <a:gd name="T24" fmla="*/ 1041 w 1182"/>
                <a:gd name="T25" fmla="*/ 433 h 1263"/>
                <a:gd name="T26" fmla="*/ 990 w 1182"/>
                <a:gd name="T27" fmla="*/ 940 h 1263"/>
                <a:gd name="T28" fmla="*/ 989 w 1182"/>
                <a:gd name="T29" fmla="*/ 940 h 1263"/>
                <a:gd name="T30" fmla="*/ 889 w 1182"/>
                <a:gd name="T31" fmla="*/ 1054 h 1263"/>
                <a:gd name="T32" fmla="*/ 583 w 1182"/>
                <a:gd name="T33" fmla="*/ 1176 h 1263"/>
                <a:gd name="T34" fmla="*/ 307 w 1182"/>
                <a:gd name="T35" fmla="*/ 1126 h 1263"/>
                <a:gd name="T36" fmla="*/ 263 w 1182"/>
                <a:gd name="T37" fmla="*/ 1217 h 1263"/>
                <a:gd name="T38" fmla="*/ 382 w 1182"/>
                <a:gd name="T39" fmla="*/ 1260 h 1263"/>
                <a:gd name="T40" fmla="*/ 387 w 1182"/>
                <a:gd name="T41" fmla="*/ 1241 h 1263"/>
                <a:gd name="T42" fmla="*/ 587 w 1182"/>
                <a:gd name="T43" fmla="*/ 1258 h 1263"/>
                <a:gd name="T44" fmla="*/ 958 w 1182"/>
                <a:gd name="T45" fmla="*/ 1101 h 1263"/>
                <a:gd name="T46" fmla="*/ 972 w 1182"/>
                <a:gd name="T47" fmla="*/ 1116 h 1263"/>
                <a:gd name="T48" fmla="*/ 1179 w 1182"/>
                <a:gd name="T49" fmla="*/ 677 h 1263"/>
                <a:gd name="T50" fmla="*/ 1170 w 1182"/>
                <a:gd name="T51" fmla="*/ 676 h 1263"/>
                <a:gd name="T52" fmla="*/ 918 w 1182"/>
                <a:gd name="T53" fmla="*/ 137 h 1263"/>
                <a:gd name="T54" fmla="*/ 923 w 1182"/>
                <a:gd name="T55" fmla="*/ 130 h 1263"/>
                <a:gd name="T56" fmla="*/ 632 w 1182"/>
                <a:gd name="T57" fmla="*/ 7 h 1263"/>
                <a:gd name="T58" fmla="*/ 502 w 1182"/>
                <a:gd name="T59" fmla="*/ 4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2" h="1263">
                  <a:moveTo>
                    <a:pt x="502" y="4"/>
                  </a:moveTo>
                  <a:cubicBezTo>
                    <a:pt x="302" y="19"/>
                    <a:pt x="107" y="131"/>
                    <a:pt x="0" y="301"/>
                  </a:cubicBezTo>
                  <a:cubicBezTo>
                    <a:pt x="29" y="319"/>
                    <a:pt x="57" y="337"/>
                    <a:pt x="86" y="355"/>
                  </a:cubicBezTo>
                  <a:cubicBezTo>
                    <a:pt x="126" y="292"/>
                    <a:pt x="180" y="238"/>
                    <a:pt x="242" y="197"/>
                  </a:cubicBezTo>
                  <a:cubicBezTo>
                    <a:pt x="242" y="196"/>
                    <a:pt x="243" y="197"/>
                    <a:pt x="242" y="197"/>
                  </a:cubicBezTo>
                  <a:cubicBezTo>
                    <a:pt x="319" y="145"/>
                    <a:pt x="409" y="112"/>
                    <a:pt x="501" y="105"/>
                  </a:cubicBezTo>
                  <a:cubicBezTo>
                    <a:pt x="505" y="105"/>
                    <a:pt x="509" y="104"/>
                    <a:pt x="512" y="104"/>
                  </a:cubicBezTo>
                  <a:cubicBezTo>
                    <a:pt x="548" y="102"/>
                    <a:pt x="583" y="103"/>
                    <a:pt x="618" y="108"/>
                  </a:cubicBezTo>
                  <a:cubicBezTo>
                    <a:pt x="624" y="108"/>
                    <a:pt x="629" y="109"/>
                    <a:pt x="635" y="110"/>
                  </a:cubicBezTo>
                  <a:cubicBezTo>
                    <a:pt x="674" y="117"/>
                    <a:pt x="712" y="130"/>
                    <a:pt x="748" y="145"/>
                  </a:cubicBezTo>
                  <a:cubicBezTo>
                    <a:pt x="748" y="145"/>
                    <a:pt x="749" y="144"/>
                    <a:pt x="748" y="145"/>
                  </a:cubicBezTo>
                  <a:cubicBezTo>
                    <a:pt x="876" y="200"/>
                    <a:pt x="984" y="305"/>
                    <a:pt x="1039" y="432"/>
                  </a:cubicBezTo>
                  <a:cubicBezTo>
                    <a:pt x="1042" y="431"/>
                    <a:pt x="1038" y="434"/>
                    <a:pt x="1041" y="433"/>
                  </a:cubicBezTo>
                  <a:cubicBezTo>
                    <a:pt x="1110" y="598"/>
                    <a:pt x="1090" y="791"/>
                    <a:pt x="990" y="940"/>
                  </a:cubicBezTo>
                  <a:cubicBezTo>
                    <a:pt x="988" y="939"/>
                    <a:pt x="992" y="942"/>
                    <a:pt x="989" y="940"/>
                  </a:cubicBezTo>
                  <a:cubicBezTo>
                    <a:pt x="962" y="983"/>
                    <a:pt x="928" y="1021"/>
                    <a:pt x="889" y="1054"/>
                  </a:cubicBezTo>
                  <a:cubicBezTo>
                    <a:pt x="804" y="1126"/>
                    <a:pt x="695" y="1167"/>
                    <a:pt x="583" y="1176"/>
                  </a:cubicBezTo>
                  <a:cubicBezTo>
                    <a:pt x="488" y="1183"/>
                    <a:pt x="392" y="1167"/>
                    <a:pt x="307" y="1126"/>
                  </a:cubicBezTo>
                  <a:cubicBezTo>
                    <a:pt x="292" y="1157"/>
                    <a:pt x="278" y="1187"/>
                    <a:pt x="263" y="1217"/>
                  </a:cubicBezTo>
                  <a:cubicBezTo>
                    <a:pt x="301" y="1236"/>
                    <a:pt x="341" y="1250"/>
                    <a:pt x="382" y="1260"/>
                  </a:cubicBezTo>
                  <a:cubicBezTo>
                    <a:pt x="383" y="1254"/>
                    <a:pt x="385" y="1247"/>
                    <a:pt x="387" y="1241"/>
                  </a:cubicBezTo>
                  <a:cubicBezTo>
                    <a:pt x="452" y="1258"/>
                    <a:pt x="520" y="1263"/>
                    <a:pt x="587" y="1258"/>
                  </a:cubicBezTo>
                  <a:cubicBezTo>
                    <a:pt x="723" y="1247"/>
                    <a:pt x="857" y="1192"/>
                    <a:pt x="958" y="1101"/>
                  </a:cubicBezTo>
                  <a:cubicBezTo>
                    <a:pt x="962" y="1106"/>
                    <a:pt x="967" y="1111"/>
                    <a:pt x="972" y="1116"/>
                  </a:cubicBezTo>
                  <a:cubicBezTo>
                    <a:pt x="1094" y="1005"/>
                    <a:pt x="1168" y="842"/>
                    <a:pt x="1179" y="677"/>
                  </a:cubicBezTo>
                  <a:cubicBezTo>
                    <a:pt x="1176" y="677"/>
                    <a:pt x="1173" y="677"/>
                    <a:pt x="1170" y="676"/>
                  </a:cubicBezTo>
                  <a:cubicBezTo>
                    <a:pt x="1182" y="471"/>
                    <a:pt x="1083" y="260"/>
                    <a:pt x="918" y="137"/>
                  </a:cubicBezTo>
                  <a:cubicBezTo>
                    <a:pt x="920" y="135"/>
                    <a:pt x="921" y="132"/>
                    <a:pt x="923" y="130"/>
                  </a:cubicBezTo>
                  <a:cubicBezTo>
                    <a:pt x="837" y="66"/>
                    <a:pt x="737" y="22"/>
                    <a:pt x="632" y="7"/>
                  </a:cubicBezTo>
                  <a:cubicBezTo>
                    <a:pt x="589" y="1"/>
                    <a:pt x="545" y="0"/>
                    <a:pt x="502" y="4"/>
                  </a:cubicBezTo>
                </a:path>
              </a:pathLst>
            </a:custGeom>
            <a:solidFill>
              <a:schemeClr val="bg1">
                <a:alpha val="1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0" name="Freeform 6">
              <a:extLst>
                <a:ext uri="{FF2B5EF4-FFF2-40B4-BE49-F238E27FC236}">
                  <a16:creationId xmlns:a16="http://schemas.microsoft.com/office/drawing/2014/main" id="{F3160D69-30A2-154F-B255-276B2EFC955F}"/>
                </a:ext>
              </a:extLst>
            </p:cNvPr>
            <p:cNvSpPr>
              <a:spLocks/>
            </p:cNvSpPr>
            <p:nvPr/>
          </p:nvSpPr>
          <p:spPr bwMode="auto">
            <a:xfrm>
              <a:off x="3669936" y="1273142"/>
              <a:ext cx="1463502" cy="2717647"/>
            </a:xfrm>
            <a:custGeom>
              <a:avLst/>
              <a:gdLst>
                <a:gd name="T0" fmla="*/ 29 w 313"/>
                <a:gd name="T1" fmla="*/ 0 h 581"/>
                <a:gd name="T2" fmla="*/ 5 w 313"/>
                <a:gd name="T3" fmla="*/ 32 h 581"/>
                <a:gd name="T4" fmla="*/ 0 w 313"/>
                <a:gd name="T5" fmla="*/ 39 h 581"/>
                <a:gd name="T6" fmla="*/ 252 w 313"/>
                <a:gd name="T7" fmla="*/ 578 h 581"/>
                <a:gd name="T8" fmla="*/ 261 w 313"/>
                <a:gd name="T9" fmla="*/ 579 h 581"/>
                <a:gd name="T10" fmla="*/ 301 w 313"/>
                <a:gd name="T11" fmla="*/ 581 h 581"/>
                <a:gd name="T12" fmla="*/ 29 w 313"/>
                <a:gd name="T13" fmla="*/ 0 h 581"/>
              </a:gdLst>
              <a:ahLst/>
              <a:cxnLst>
                <a:cxn ang="0">
                  <a:pos x="T0" y="T1"/>
                </a:cxn>
                <a:cxn ang="0">
                  <a:pos x="T2" y="T3"/>
                </a:cxn>
                <a:cxn ang="0">
                  <a:pos x="T4" y="T5"/>
                </a:cxn>
                <a:cxn ang="0">
                  <a:pos x="T6" y="T7"/>
                </a:cxn>
                <a:cxn ang="0">
                  <a:pos x="T8" y="T9"/>
                </a:cxn>
                <a:cxn ang="0">
                  <a:pos x="T10" y="T11"/>
                </a:cxn>
                <a:cxn ang="0">
                  <a:pos x="T12" y="T13"/>
                </a:cxn>
              </a:cxnLst>
              <a:rect l="0" t="0" r="r" b="b"/>
              <a:pathLst>
                <a:path w="313" h="581">
                  <a:moveTo>
                    <a:pt x="29" y="0"/>
                  </a:moveTo>
                  <a:cubicBezTo>
                    <a:pt x="21" y="11"/>
                    <a:pt x="13" y="21"/>
                    <a:pt x="5" y="32"/>
                  </a:cubicBezTo>
                  <a:cubicBezTo>
                    <a:pt x="3" y="34"/>
                    <a:pt x="2" y="37"/>
                    <a:pt x="0" y="39"/>
                  </a:cubicBezTo>
                  <a:cubicBezTo>
                    <a:pt x="165" y="162"/>
                    <a:pt x="264" y="373"/>
                    <a:pt x="252" y="578"/>
                  </a:cubicBezTo>
                  <a:cubicBezTo>
                    <a:pt x="261" y="579"/>
                    <a:pt x="261" y="579"/>
                    <a:pt x="261" y="579"/>
                  </a:cubicBezTo>
                  <a:cubicBezTo>
                    <a:pt x="274" y="580"/>
                    <a:pt x="288" y="580"/>
                    <a:pt x="301" y="581"/>
                  </a:cubicBezTo>
                  <a:cubicBezTo>
                    <a:pt x="313" y="360"/>
                    <a:pt x="207" y="132"/>
                    <a:pt x="2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1" name="Freeform 7">
              <a:extLst>
                <a:ext uri="{FF2B5EF4-FFF2-40B4-BE49-F238E27FC236}">
                  <a16:creationId xmlns:a16="http://schemas.microsoft.com/office/drawing/2014/main" id="{4581C50A-50CF-4542-8028-CB85C21E27E8}"/>
                </a:ext>
              </a:extLst>
            </p:cNvPr>
            <p:cNvSpPr>
              <a:spLocks/>
            </p:cNvSpPr>
            <p:nvPr/>
          </p:nvSpPr>
          <p:spPr bwMode="auto">
            <a:xfrm>
              <a:off x="-19428" y="5140258"/>
              <a:ext cx="1915784" cy="1028993"/>
            </a:xfrm>
            <a:custGeom>
              <a:avLst/>
              <a:gdLst>
                <a:gd name="T0" fmla="*/ 39 w 410"/>
                <a:gd name="T1" fmla="*/ 0 h 220"/>
                <a:gd name="T2" fmla="*/ 0 w 410"/>
                <a:gd name="T3" fmla="*/ 30 h 220"/>
                <a:gd name="T4" fmla="*/ 204 w 410"/>
                <a:gd name="T5" fmla="*/ 182 h 220"/>
                <a:gd name="T6" fmla="*/ 410 w 410"/>
                <a:gd name="T7" fmla="*/ 215 h 220"/>
                <a:gd name="T8" fmla="*/ 406 w 410"/>
                <a:gd name="T9" fmla="*/ 167 h 220"/>
                <a:gd name="T10" fmla="*/ 221 w 410"/>
                <a:gd name="T11" fmla="*/ 137 h 220"/>
                <a:gd name="T12" fmla="*/ 39 w 410"/>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410" h="220">
                  <a:moveTo>
                    <a:pt x="39" y="0"/>
                  </a:moveTo>
                  <a:cubicBezTo>
                    <a:pt x="26" y="10"/>
                    <a:pt x="13" y="20"/>
                    <a:pt x="0" y="30"/>
                  </a:cubicBezTo>
                  <a:cubicBezTo>
                    <a:pt x="52" y="98"/>
                    <a:pt x="124" y="150"/>
                    <a:pt x="204" y="182"/>
                  </a:cubicBezTo>
                  <a:cubicBezTo>
                    <a:pt x="269" y="208"/>
                    <a:pt x="340" y="220"/>
                    <a:pt x="410" y="215"/>
                  </a:cubicBezTo>
                  <a:cubicBezTo>
                    <a:pt x="409" y="199"/>
                    <a:pt x="407" y="183"/>
                    <a:pt x="406" y="167"/>
                  </a:cubicBezTo>
                  <a:cubicBezTo>
                    <a:pt x="344" y="171"/>
                    <a:pt x="280" y="160"/>
                    <a:pt x="221" y="137"/>
                  </a:cubicBezTo>
                  <a:cubicBezTo>
                    <a:pt x="150" y="108"/>
                    <a:pt x="85" y="61"/>
                    <a:pt x="3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2" name="Freeform 8">
              <a:extLst>
                <a:ext uri="{FF2B5EF4-FFF2-40B4-BE49-F238E27FC236}">
                  <a16:creationId xmlns:a16="http://schemas.microsoft.com/office/drawing/2014/main" id="{817E9638-3E34-4643-8465-07B9BD57F0AE}"/>
                </a:ext>
              </a:extLst>
            </p:cNvPr>
            <p:cNvSpPr>
              <a:spLocks/>
            </p:cNvSpPr>
            <p:nvPr/>
          </p:nvSpPr>
          <p:spPr bwMode="auto">
            <a:xfrm>
              <a:off x="4005692" y="2726768"/>
              <a:ext cx="1668905" cy="4208799"/>
            </a:xfrm>
            <a:custGeom>
              <a:avLst/>
              <a:gdLst>
                <a:gd name="T0" fmla="*/ 286 w 357"/>
                <a:gd name="T1" fmla="*/ 0 h 900"/>
                <a:gd name="T2" fmla="*/ 239 w 357"/>
                <a:gd name="T3" fmla="*/ 11 h 900"/>
                <a:gd name="T4" fmla="*/ 0 w 357"/>
                <a:gd name="T5" fmla="*/ 866 h 900"/>
                <a:gd name="T6" fmla="*/ 36 w 357"/>
                <a:gd name="T7" fmla="*/ 900 h 900"/>
                <a:gd name="T8" fmla="*/ 286 w 357"/>
                <a:gd name="T9" fmla="*/ 0 h 900"/>
              </a:gdLst>
              <a:ahLst/>
              <a:cxnLst>
                <a:cxn ang="0">
                  <a:pos x="T0" y="T1"/>
                </a:cxn>
                <a:cxn ang="0">
                  <a:pos x="T2" y="T3"/>
                </a:cxn>
                <a:cxn ang="0">
                  <a:pos x="T4" y="T5"/>
                </a:cxn>
                <a:cxn ang="0">
                  <a:pos x="T6" y="T7"/>
                </a:cxn>
                <a:cxn ang="0">
                  <a:pos x="T8" y="T9"/>
                </a:cxn>
              </a:cxnLst>
              <a:rect l="0" t="0" r="r" b="b"/>
              <a:pathLst>
                <a:path w="357" h="900">
                  <a:moveTo>
                    <a:pt x="286" y="0"/>
                  </a:moveTo>
                  <a:cubicBezTo>
                    <a:pt x="270" y="4"/>
                    <a:pt x="255" y="7"/>
                    <a:pt x="239" y="11"/>
                  </a:cubicBezTo>
                  <a:cubicBezTo>
                    <a:pt x="306" y="310"/>
                    <a:pt x="213" y="645"/>
                    <a:pt x="0" y="866"/>
                  </a:cubicBezTo>
                  <a:cubicBezTo>
                    <a:pt x="12" y="877"/>
                    <a:pt x="24" y="888"/>
                    <a:pt x="36" y="900"/>
                  </a:cubicBezTo>
                  <a:cubicBezTo>
                    <a:pt x="259" y="667"/>
                    <a:pt x="357" y="315"/>
                    <a:pt x="286" y="0"/>
                  </a:cubicBezTo>
                </a:path>
              </a:pathLst>
            </a:custGeom>
            <a:solidFill>
              <a:schemeClr val="bg1">
                <a:alpha val="41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3" name="Freeform 9">
              <a:extLst>
                <a:ext uri="{FF2B5EF4-FFF2-40B4-BE49-F238E27FC236}">
                  <a16:creationId xmlns:a16="http://schemas.microsoft.com/office/drawing/2014/main" id="{A1094A7E-04F8-D54C-AD47-56296E073D24}"/>
                </a:ext>
              </a:extLst>
            </p:cNvPr>
            <p:cNvSpPr>
              <a:spLocks/>
            </p:cNvSpPr>
            <p:nvPr/>
          </p:nvSpPr>
          <p:spPr bwMode="auto">
            <a:xfrm>
              <a:off x="-720565" y="230326"/>
              <a:ext cx="3622212" cy="1360800"/>
            </a:xfrm>
            <a:custGeom>
              <a:avLst/>
              <a:gdLst>
                <a:gd name="T0" fmla="*/ 550 w 775"/>
                <a:gd name="T1" fmla="*/ 6 h 291"/>
                <a:gd name="T2" fmla="*/ 0 w 775"/>
                <a:gd name="T3" fmla="*/ 257 h 291"/>
                <a:gd name="T4" fmla="*/ 35 w 775"/>
                <a:gd name="T5" fmla="*/ 291 h 291"/>
                <a:gd name="T6" fmla="*/ 553 w 775"/>
                <a:gd name="T7" fmla="*/ 54 h 291"/>
                <a:gd name="T8" fmla="*/ 766 w 775"/>
                <a:gd name="T9" fmla="*/ 66 h 291"/>
                <a:gd name="T10" fmla="*/ 775 w 775"/>
                <a:gd name="T11" fmla="*/ 18 h 291"/>
                <a:gd name="T12" fmla="*/ 550 w 775"/>
                <a:gd name="T13" fmla="*/ 6 h 291"/>
              </a:gdLst>
              <a:ahLst/>
              <a:cxnLst>
                <a:cxn ang="0">
                  <a:pos x="T0" y="T1"/>
                </a:cxn>
                <a:cxn ang="0">
                  <a:pos x="T2" y="T3"/>
                </a:cxn>
                <a:cxn ang="0">
                  <a:pos x="T4" y="T5"/>
                </a:cxn>
                <a:cxn ang="0">
                  <a:pos x="T6" y="T7"/>
                </a:cxn>
                <a:cxn ang="0">
                  <a:pos x="T8" y="T9"/>
                </a:cxn>
                <a:cxn ang="0">
                  <a:pos x="T10" y="T11"/>
                </a:cxn>
                <a:cxn ang="0">
                  <a:pos x="T12" y="T13"/>
                </a:cxn>
              </a:cxnLst>
              <a:rect l="0" t="0" r="r" b="b"/>
              <a:pathLst>
                <a:path w="775" h="291">
                  <a:moveTo>
                    <a:pt x="550" y="6"/>
                  </a:moveTo>
                  <a:cubicBezTo>
                    <a:pt x="345" y="22"/>
                    <a:pt x="144" y="111"/>
                    <a:pt x="0" y="257"/>
                  </a:cubicBezTo>
                  <a:cubicBezTo>
                    <a:pt x="12" y="268"/>
                    <a:pt x="23" y="280"/>
                    <a:pt x="35" y="291"/>
                  </a:cubicBezTo>
                  <a:cubicBezTo>
                    <a:pt x="171" y="153"/>
                    <a:pt x="360" y="69"/>
                    <a:pt x="553" y="54"/>
                  </a:cubicBezTo>
                  <a:cubicBezTo>
                    <a:pt x="624" y="49"/>
                    <a:pt x="696" y="52"/>
                    <a:pt x="766" y="66"/>
                  </a:cubicBezTo>
                  <a:cubicBezTo>
                    <a:pt x="769" y="50"/>
                    <a:pt x="772" y="34"/>
                    <a:pt x="775" y="18"/>
                  </a:cubicBezTo>
                  <a:cubicBezTo>
                    <a:pt x="701" y="4"/>
                    <a:pt x="625" y="0"/>
                    <a:pt x="550" y="6"/>
                  </a:cubicBezTo>
                </a:path>
              </a:pathLst>
            </a:custGeom>
            <a:solidFill>
              <a:schemeClr val="bg1">
                <a:alpha val="6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4" name="Freeform 10">
              <a:extLst>
                <a:ext uri="{FF2B5EF4-FFF2-40B4-BE49-F238E27FC236}">
                  <a16:creationId xmlns:a16="http://schemas.microsoft.com/office/drawing/2014/main" id="{CC4603A7-3149-0E49-AEF4-A827F23004F4}"/>
                </a:ext>
              </a:extLst>
            </p:cNvPr>
            <p:cNvSpPr>
              <a:spLocks/>
            </p:cNvSpPr>
            <p:nvPr/>
          </p:nvSpPr>
          <p:spPr bwMode="auto">
            <a:xfrm>
              <a:off x="1126091" y="5961875"/>
              <a:ext cx="2879601" cy="973692"/>
            </a:xfrm>
            <a:custGeom>
              <a:avLst/>
              <a:gdLst>
                <a:gd name="T0" fmla="*/ 8 w 616"/>
                <a:gd name="T1" fmla="*/ 159 h 208"/>
                <a:gd name="T2" fmla="*/ 0 w 616"/>
                <a:gd name="T3" fmla="*/ 187 h 208"/>
                <a:gd name="T4" fmla="*/ 131 w 616"/>
                <a:gd name="T5" fmla="*/ 206 h 208"/>
                <a:gd name="T6" fmla="*/ 131 w 616"/>
                <a:gd name="T7" fmla="*/ 206 h 208"/>
                <a:gd name="T8" fmla="*/ 216 w 616"/>
                <a:gd name="T9" fmla="*/ 205 h 208"/>
                <a:gd name="T10" fmla="*/ 616 w 616"/>
                <a:gd name="T11" fmla="*/ 36 h 208"/>
                <a:gd name="T12" fmla="*/ 598 w 616"/>
                <a:gd name="T13" fmla="*/ 15 h 208"/>
                <a:gd name="T14" fmla="*/ 584 w 616"/>
                <a:gd name="T15" fmla="*/ 0 h 208"/>
                <a:gd name="T16" fmla="*/ 213 w 616"/>
                <a:gd name="T17" fmla="*/ 157 h 208"/>
                <a:gd name="T18" fmla="*/ 13 w 616"/>
                <a:gd name="T19" fmla="*/ 140 h 208"/>
                <a:gd name="T20" fmla="*/ 8 w 616"/>
                <a:gd name="T21" fmla="*/ 15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6" h="208">
                  <a:moveTo>
                    <a:pt x="8" y="159"/>
                  </a:moveTo>
                  <a:cubicBezTo>
                    <a:pt x="6" y="167"/>
                    <a:pt x="1" y="185"/>
                    <a:pt x="0" y="187"/>
                  </a:cubicBezTo>
                  <a:cubicBezTo>
                    <a:pt x="43" y="198"/>
                    <a:pt x="87" y="204"/>
                    <a:pt x="131" y="206"/>
                  </a:cubicBezTo>
                  <a:cubicBezTo>
                    <a:pt x="131" y="205"/>
                    <a:pt x="131" y="205"/>
                    <a:pt x="131" y="206"/>
                  </a:cubicBezTo>
                  <a:cubicBezTo>
                    <a:pt x="159" y="208"/>
                    <a:pt x="188" y="207"/>
                    <a:pt x="216" y="205"/>
                  </a:cubicBezTo>
                  <a:cubicBezTo>
                    <a:pt x="363" y="193"/>
                    <a:pt x="507" y="135"/>
                    <a:pt x="616" y="36"/>
                  </a:cubicBezTo>
                  <a:cubicBezTo>
                    <a:pt x="610" y="29"/>
                    <a:pt x="604" y="22"/>
                    <a:pt x="598" y="15"/>
                  </a:cubicBezTo>
                  <a:cubicBezTo>
                    <a:pt x="593" y="10"/>
                    <a:pt x="588" y="5"/>
                    <a:pt x="584" y="0"/>
                  </a:cubicBezTo>
                  <a:cubicBezTo>
                    <a:pt x="483" y="91"/>
                    <a:pt x="349" y="146"/>
                    <a:pt x="213" y="157"/>
                  </a:cubicBezTo>
                  <a:cubicBezTo>
                    <a:pt x="146" y="162"/>
                    <a:pt x="78" y="157"/>
                    <a:pt x="13" y="140"/>
                  </a:cubicBezTo>
                  <a:cubicBezTo>
                    <a:pt x="11" y="146"/>
                    <a:pt x="9" y="153"/>
                    <a:pt x="8" y="159"/>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5" name="Freeform 13">
              <a:extLst>
                <a:ext uri="{FF2B5EF4-FFF2-40B4-BE49-F238E27FC236}">
                  <a16:creationId xmlns:a16="http://schemas.microsoft.com/office/drawing/2014/main" id="{8B43434F-EC25-6249-B794-E236CD8C6A0C}"/>
                </a:ext>
              </a:extLst>
            </p:cNvPr>
            <p:cNvSpPr>
              <a:spLocks/>
            </p:cNvSpPr>
            <p:nvPr/>
          </p:nvSpPr>
          <p:spPr bwMode="auto">
            <a:xfrm>
              <a:off x="555305" y="1362019"/>
              <a:ext cx="2294990" cy="551035"/>
            </a:xfrm>
            <a:custGeom>
              <a:avLst/>
              <a:gdLst>
                <a:gd name="T0" fmla="*/ 260 w 491"/>
                <a:gd name="T1" fmla="*/ 3 h 118"/>
                <a:gd name="T2" fmla="*/ 0 w 491"/>
                <a:gd name="T3" fmla="*/ 94 h 118"/>
                <a:gd name="T4" fmla="*/ 16 w 491"/>
                <a:gd name="T5" fmla="*/ 118 h 118"/>
                <a:gd name="T6" fmla="*/ 253 w 491"/>
                <a:gd name="T7" fmla="*/ 36 h 118"/>
                <a:gd name="T8" fmla="*/ 261 w 491"/>
                <a:gd name="T9" fmla="*/ 36 h 118"/>
                <a:gd name="T10" fmla="*/ 479 w 491"/>
                <a:gd name="T11" fmla="*/ 71 h 118"/>
                <a:gd name="T12" fmla="*/ 485 w 491"/>
                <a:gd name="T13" fmla="*/ 54 h 118"/>
                <a:gd name="T14" fmla="*/ 491 w 491"/>
                <a:gd name="T15" fmla="*/ 42 h 118"/>
                <a:gd name="T16" fmla="*/ 392 w 491"/>
                <a:gd name="T17" fmla="*/ 11 h 118"/>
                <a:gd name="T18" fmla="*/ 260 w 491"/>
                <a:gd name="T19"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118">
                  <a:moveTo>
                    <a:pt x="260" y="3"/>
                  </a:moveTo>
                  <a:cubicBezTo>
                    <a:pt x="168" y="11"/>
                    <a:pt x="78" y="43"/>
                    <a:pt x="0" y="94"/>
                  </a:cubicBezTo>
                  <a:cubicBezTo>
                    <a:pt x="5" y="102"/>
                    <a:pt x="11" y="110"/>
                    <a:pt x="16" y="118"/>
                  </a:cubicBezTo>
                  <a:cubicBezTo>
                    <a:pt x="86" y="70"/>
                    <a:pt x="169" y="43"/>
                    <a:pt x="253" y="36"/>
                  </a:cubicBezTo>
                  <a:cubicBezTo>
                    <a:pt x="256" y="36"/>
                    <a:pt x="258" y="36"/>
                    <a:pt x="261" y="36"/>
                  </a:cubicBezTo>
                  <a:cubicBezTo>
                    <a:pt x="335" y="31"/>
                    <a:pt x="410" y="42"/>
                    <a:pt x="479" y="71"/>
                  </a:cubicBezTo>
                  <a:cubicBezTo>
                    <a:pt x="481" y="65"/>
                    <a:pt x="483" y="60"/>
                    <a:pt x="485" y="54"/>
                  </a:cubicBezTo>
                  <a:cubicBezTo>
                    <a:pt x="487" y="50"/>
                    <a:pt x="489" y="46"/>
                    <a:pt x="491" y="42"/>
                  </a:cubicBezTo>
                  <a:cubicBezTo>
                    <a:pt x="459" y="28"/>
                    <a:pt x="426" y="17"/>
                    <a:pt x="392" y="11"/>
                  </a:cubicBezTo>
                  <a:cubicBezTo>
                    <a:pt x="349" y="2"/>
                    <a:pt x="304" y="0"/>
                    <a:pt x="260" y="3"/>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56" name="Title 1">
            <a:extLst>
              <a:ext uri="{FF2B5EF4-FFF2-40B4-BE49-F238E27FC236}">
                <a16:creationId xmlns:a16="http://schemas.microsoft.com/office/drawing/2014/main" id="{78B2D37D-D3A4-7E46-A2A3-DC368EF8C18A}"/>
              </a:ext>
            </a:extLst>
          </p:cNvPr>
          <p:cNvSpPr>
            <a:spLocks noGrp="1"/>
          </p:cNvSpPr>
          <p:nvPr>
            <p:ph type="title"/>
          </p:nvPr>
        </p:nvSpPr>
        <p:spPr>
          <a:xfrm>
            <a:off x="2627853" y="2686766"/>
            <a:ext cx="6582037" cy="1325563"/>
          </a:xfrm>
        </p:spPr>
        <p:txBody>
          <a:bodyPr>
            <a:normAutofit/>
          </a:bodyPr>
          <a:lstStyle/>
          <a:p>
            <a:pPr hangingPunct="0">
              <a:lnSpc>
                <a:spcPct val="150000"/>
              </a:lnSpc>
              <a:spcBef>
                <a:spcPts val="0"/>
              </a:spcBef>
            </a:pPr>
            <a:r>
              <a:rPr lang="en-US" altLang="zh-CN" dirty="0">
                <a:solidFill>
                  <a:schemeClr val="bg1"/>
                </a:solidFill>
                <a:latin typeface="微软雅黑" pitchFamily="34" charset="-122"/>
                <a:ea typeface="微软雅黑" pitchFamily="34" charset="-122"/>
              </a:rPr>
              <a:t>SQL</a:t>
            </a:r>
            <a:r>
              <a:rPr lang="zh-CN" altLang="en-US" dirty="0">
                <a:solidFill>
                  <a:schemeClr val="bg1"/>
                </a:solidFill>
                <a:latin typeface="微软雅黑" pitchFamily="34" charset="-122"/>
                <a:ea typeface="微软雅黑" pitchFamily="34" charset="-122"/>
              </a:rPr>
              <a:t>高级语法</a:t>
            </a:r>
            <a:endParaRPr lang="en-US" altLang="zh-CN" dirty="0">
              <a:solidFill>
                <a:schemeClr val="bg1"/>
              </a:solidFill>
              <a:latin typeface="微软雅黑" pitchFamily="34" charset="-122"/>
              <a:ea typeface="微软雅黑" pitchFamily="34" charset="-122"/>
            </a:endParaRPr>
          </a:p>
        </p:txBody>
      </p:sp>
      <p:sp>
        <p:nvSpPr>
          <p:cNvPr id="15" name="TextBox 58">
            <a:extLst>
              <a:ext uri="{FF2B5EF4-FFF2-40B4-BE49-F238E27FC236}">
                <a16:creationId xmlns:a16="http://schemas.microsoft.com/office/drawing/2014/main" id="{53560C6D-B4C3-7C48-BDF4-BD7F7DF47A43}"/>
              </a:ext>
            </a:extLst>
          </p:cNvPr>
          <p:cNvSpPr txBox="1"/>
          <p:nvPr/>
        </p:nvSpPr>
        <p:spPr>
          <a:xfrm>
            <a:off x="8716079" y="686629"/>
            <a:ext cx="2589170" cy="461665"/>
          </a:xfrm>
          <a:prstGeom prst="rect">
            <a:avLst/>
          </a:prstGeom>
          <a:noFill/>
        </p:spPr>
        <p:txBody>
          <a:bodyPr wrap="none" rtlCol="0">
            <a:spAutoFit/>
          </a:bodyPr>
          <a:lstStyle/>
          <a:p>
            <a:r>
              <a:rPr lang="en-US" sz="2400" dirty="0">
                <a:solidFill>
                  <a:schemeClr val="bg1"/>
                </a:solidFill>
                <a:latin typeface="微软雅黑" panose="020B0503020204020204" pitchFamily="34" charset="-122"/>
                <a:ea typeface="微软雅黑" panose="020B0503020204020204" pitchFamily="34" charset="-122"/>
              </a:rPr>
              <a:t>5-1 SQL</a:t>
            </a:r>
            <a:r>
              <a:rPr lang="zh-CN" altLang="en-US" sz="2400" dirty="0">
                <a:solidFill>
                  <a:schemeClr val="bg1"/>
                </a:solidFill>
                <a:latin typeface="微软雅黑" panose="020B0503020204020204" pitchFamily="34" charset="-122"/>
                <a:ea typeface="微软雅黑" panose="020B0503020204020204" pitchFamily="34" charset="-122"/>
              </a:rPr>
              <a:t>快速入门</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9AA17868-2561-0746-AE8F-F29C47133860}"/>
              </a:ext>
            </a:extLst>
          </p:cNvPr>
          <p:cNvSpPr txBox="1"/>
          <p:nvPr/>
        </p:nvSpPr>
        <p:spPr>
          <a:xfrm>
            <a:off x="8716079" y="317297"/>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17876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高级语法</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0" name="TextBox 58">
            <a:extLst>
              <a:ext uri="{FF2B5EF4-FFF2-40B4-BE49-F238E27FC236}">
                <a16:creationId xmlns:a16="http://schemas.microsoft.com/office/drawing/2014/main" id="{B6AD40D8-81B0-A541-8F03-B0F152989C50}"/>
              </a:ext>
            </a:extLst>
          </p:cNvPr>
          <p:cNvSpPr txBox="1"/>
          <p:nvPr/>
        </p:nvSpPr>
        <p:spPr>
          <a:xfrm>
            <a:off x="8716079" y="686629"/>
            <a:ext cx="2589170" cy="461665"/>
          </a:xfrm>
          <a:prstGeom prst="rect">
            <a:avLst/>
          </a:prstGeom>
          <a:noFill/>
        </p:spPr>
        <p:txBody>
          <a:bodyPr wrap="none" rtlCol="0">
            <a:spAutoFit/>
          </a:bodyPr>
          <a:lstStyle/>
          <a:p>
            <a:r>
              <a:rPr lang="en-US" sz="2400" dirty="0">
                <a:solidFill>
                  <a:schemeClr val="bg1"/>
                </a:solidFill>
                <a:latin typeface="微软雅黑" panose="020B0503020204020204" pitchFamily="34" charset="-122"/>
                <a:ea typeface="微软雅黑" panose="020B0503020204020204" pitchFamily="34" charset="-122"/>
              </a:rPr>
              <a:t>5-1 SQL</a:t>
            </a:r>
            <a:r>
              <a:rPr lang="zh-CN" altLang="en-US" sz="2400" dirty="0">
                <a:solidFill>
                  <a:schemeClr val="bg1"/>
                </a:solidFill>
                <a:latin typeface="微软雅黑" panose="020B0503020204020204" pitchFamily="34" charset="-122"/>
                <a:ea typeface="微软雅黑" panose="020B0503020204020204" pitchFamily="34" charset="-122"/>
              </a:rPr>
              <a:t>快速入门</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1" name="TextBox 25">
            <a:extLst>
              <a:ext uri="{FF2B5EF4-FFF2-40B4-BE49-F238E27FC236}">
                <a16:creationId xmlns:a16="http://schemas.microsoft.com/office/drawing/2014/main" id="{8D454691-97ED-8D43-86D1-C22075413BC2}"/>
              </a:ext>
            </a:extLst>
          </p:cNvPr>
          <p:cNvSpPr txBox="1"/>
          <p:nvPr/>
        </p:nvSpPr>
        <p:spPr>
          <a:xfrm>
            <a:off x="8716079" y="317297"/>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grpSp>
        <p:nvGrpSpPr>
          <p:cNvPr id="12" name="组合 27">
            <a:extLst>
              <a:ext uri="{FF2B5EF4-FFF2-40B4-BE49-F238E27FC236}">
                <a16:creationId xmlns:a16="http://schemas.microsoft.com/office/drawing/2014/main" id="{55A178C1-93C0-0C42-B324-E5F5752D73E0}"/>
              </a:ext>
            </a:extLst>
          </p:cNvPr>
          <p:cNvGrpSpPr/>
          <p:nvPr/>
        </p:nvGrpSpPr>
        <p:grpSpPr>
          <a:xfrm>
            <a:off x="8351647" y="3956440"/>
            <a:ext cx="3273425" cy="2484520"/>
            <a:chOff x="8918575" y="4303912"/>
            <a:chExt cx="3273425" cy="2484520"/>
          </a:xfrm>
        </p:grpSpPr>
        <p:sp>
          <p:nvSpPr>
            <p:cNvPr id="13" name="Rectangle 6">
              <a:extLst>
                <a:ext uri="{FF2B5EF4-FFF2-40B4-BE49-F238E27FC236}">
                  <a16:creationId xmlns:a16="http://schemas.microsoft.com/office/drawing/2014/main" id="{F60EAFAD-B12B-CF47-805B-C1B8C922FB47}"/>
                </a:ext>
              </a:extLst>
            </p:cNvPr>
            <p:cNvSpPr>
              <a:spLocks noChangeArrowheads="1"/>
            </p:cNvSpPr>
            <p:nvPr/>
          </p:nvSpPr>
          <p:spPr bwMode="auto">
            <a:xfrm>
              <a:off x="9625378" y="5471208"/>
              <a:ext cx="1891946" cy="1188714"/>
            </a:xfrm>
            <a:prstGeom prst="rect">
              <a:avLst/>
            </a:prstGeom>
            <a:noFill/>
            <a:ln>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4" name="Freeform 7">
              <a:extLst>
                <a:ext uri="{FF2B5EF4-FFF2-40B4-BE49-F238E27FC236}">
                  <a16:creationId xmlns:a16="http://schemas.microsoft.com/office/drawing/2014/main" id="{6600DB01-9948-2741-B18E-3577A21C3E8C}"/>
                </a:ext>
              </a:extLst>
            </p:cNvPr>
            <p:cNvSpPr>
              <a:spLocks/>
            </p:cNvSpPr>
            <p:nvPr/>
          </p:nvSpPr>
          <p:spPr bwMode="auto">
            <a:xfrm>
              <a:off x="8918575" y="4303912"/>
              <a:ext cx="3273425" cy="1749158"/>
            </a:xfrm>
            <a:custGeom>
              <a:avLst/>
              <a:gdLst>
                <a:gd name="T0" fmla="*/ 336 w 388"/>
                <a:gd name="T1" fmla="*/ 103 h 207"/>
                <a:gd name="T2" fmla="*/ 334 w 388"/>
                <a:gd name="T3" fmla="*/ 103 h 207"/>
                <a:gd name="T4" fmla="*/ 231 w 388"/>
                <a:gd name="T5" fmla="*/ 0 h 207"/>
                <a:gd name="T6" fmla="*/ 128 w 388"/>
                <a:gd name="T7" fmla="*/ 91 h 207"/>
                <a:gd name="T8" fmla="*/ 72 w 388"/>
                <a:gd name="T9" fmla="*/ 64 h 207"/>
                <a:gd name="T10" fmla="*/ 0 w 388"/>
                <a:gd name="T11" fmla="*/ 136 h 207"/>
                <a:gd name="T12" fmla="*/ 72 w 388"/>
                <a:gd name="T13" fmla="*/ 207 h 207"/>
                <a:gd name="T14" fmla="*/ 336 w 388"/>
                <a:gd name="T15" fmla="*/ 207 h 207"/>
                <a:gd name="T16" fmla="*/ 388 w 388"/>
                <a:gd name="T17" fmla="*/ 155 h 207"/>
                <a:gd name="T18" fmla="*/ 336 w 388"/>
                <a:gd name="T19"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8" h="207">
                  <a:moveTo>
                    <a:pt x="336" y="103"/>
                  </a:moveTo>
                  <a:cubicBezTo>
                    <a:pt x="335" y="103"/>
                    <a:pt x="335" y="103"/>
                    <a:pt x="334" y="103"/>
                  </a:cubicBezTo>
                  <a:cubicBezTo>
                    <a:pt x="334" y="46"/>
                    <a:pt x="288" y="0"/>
                    <a:pt x="231" y="0"/>
                  </a:cubicBezTo>
                  <a:cubicBezTo>
                    <a:pt x="178" y="0"/>
                    <a:pt x="134" y="40"/>
                    <a:pt x="128" y="91"/>
                  </a:cubicBezTo>
                  <a:cubicBezTo>
                    <a:pt x="115" y="75"/>
                    <a:pt x="95" y="64"/>
                    <a:pt x="72" y="64"/>
                  </a:cubicBezTo>
                  <a:cubicBezTo>
                    <a:pt x="32" y="64"/>
                    <a:pt x="0" y="96"/>
                    <a:pt x="0" y="136"/>
                  </a:cubicBezTo>
                  <a:cubicBezTo>
                    <a:pt x="0" y="175"/>
                    <a:pt x="32" y="207"/>
                    <a:pt x="72" y="207"/>
                  </a:cubicBezTo>
                  <a:cubicBezTo>
                    <a:pt x="336" y="207"/>
                    <a:pt x="336" y="207"/>
                    <a:pt x="336" y="207"/>
                  </a:cubicBezTo>
                  <a:cubicBezTo>
                    <a:pt x="365" y="207"/>
                    <a:pt x="388" y="184"/>
                    <a:pt x="388" y="155"/>
                  </a:cubicBezTo>
                  <a:cubicBezTo>
                    <a:pt x="388" y="126"/>
                    <a:pt x="365" y="103"/>
                    <a:pt x="336" y="103"/>
                  </a:cubicBezTo>
                </a:path>
              </a:pathLst>
            </a:custGeom>
            <a:solidFill>
              <a:srgbClr val="FFFFFF">
                <a:alpha val="44000"/>
              </a:srgb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5" name="Freeform 8">
              <a:extLst>
                <a:ext uri="{FF2B5EF4-FFF2-40B4-BE49-F238E27FC236}">
                  <a16:creationId xmlns:a16="http://schemas.microsoft.com/office/drawing/2014/main" id="{D36A5747-49F5-8C43-9305-02BFEEE85FC6}"/>
                </a:ext>
              </a:extLst>
            </p:cNvPr>
            <p:cNvSpPr>
              <a:spLocks noEditPoints="1"/>
            </p:cNvSpPr>
            <p:nvPr/>
          </p:nvSpPr>
          <p:spPr bwMode="auto">
            <a:xfrm>
              <a:off x="9568262" y="5410524"/>
              <a:ext cx="2009748" cy="1274387"/>
            </a:xfrm>
            <a:custGeom>
              <a:avLst/>
              <a:gdLst>
                <a:gd name="T0" fmla="*/ 0 w 238"/>
                <a:gd name="T1" fmla="*/ 151 h 151"/>
                <a:gd name="T2" fmla="*/ 238 w 238"/>
                <a:gd name="T3" fmla="*/ 151 h 151"/>
                <a:gd name="T4" fmla="*/ 238 w 238"/>
                <a:gd name="T5" fmla="*/ 8 h 151"/>
                <a:gd name="T6" fmla="*/ 230 w 238"/>
                <a:gd name="T7" fmla="*/ 0 h 151"/>
                <a:gd name="T8" fmla="*/ 8 w 238"/>
                <a:gd name="T9" fmla="*/ 0 h 151"/>
                <a:gd name="T10" fmla="*/ 0 w 238"/>
                <a:gd name="T11" fmla="*/ 8 h 151"/>
                <a:gd name="T12" fmla="*/ 0 w 238"/>
                <a:gd name="T13" fmla="*/ 151 h 151"/>
                <a:gd name="T14" fmla="*/ 226 w 238"/>
                <a:gd name="T15" fmla="*/ 144 h 151"/>
                <a:gd name="T16" fmla="*/ 12 w 238"/>
                <a:gd name="T17" fmla="*/ 144 h 151"/>
                <a:gd name="T18" fmla="*/ 12 w 238"/>
                <a:gd name="T19" fmla="*/ 12 h 151"/>
                <a:gd name="T20" fmla="*/ 226 w 238"/>
                <a:gd name="T21" fmla="*/ 12 h 151"/>
                <a:gd name="T22" fmla="*/ 226 w 238"/>
                <a:gd name="T23"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51">
                  <a:moveTo>
                    <a:pt x="0" y="151"/>
                  </a:moveTo>
                  <a:cubicBezTo>
                    <a:pt x="238" y="151"/>
                    <a:pt x="238" y="151"/>
                    <a:pt x="238" y="151"/>
                  </a:cubicBezTo>
                  <a:cubicBezTo>
                    <a:pt x="238" y="8"/>
                    <a:pt x="238" y="8"/>
                    <a:pt x="238" y="8"/>
                  </a:cubicBezTo>
                  <a:cubicBezTo>
                    <a:pt x="238" y="4"/>
                    <a:pt x="234" y="0"/>
                    <a:pt x="230" y="0"/>
                  </a:cubicBezTo>
                  <a:cubicBezTo>
                    <a:pt x="8" y="0"/>
                    <a:pt x="8" y="0"/>
                    <a:pt x="8" y="0"/>
                  </a:cubicBezTo>
                  <a:cubicBezTo>
                    <a:pt x="4" y="0"/>
                    <a:pt x="0" y="4"/>
                    <a:pt x="0" y="8"/>
                  </a:cubicBezTo>
                  <a:lnTo>
                    <a:pt x="0" y="151"/>
                  </a:lnTo>
                  <a:close/>
                  <a:moveTo>
                    <a:pt x="226" y="144"/>
                  </a:moveTo>
                  <a:cubicBezTo>
                    <a:pt x="12" y="144"/>
                    <a:pt x="12" y="144"/>
                    <a:pt x="12" y="144"/>
                  </a:cubicBezTo>
                  <a:cubicBezTo>
                    <a:pt x="12" y="12"/>
                    <a:pt x="12" y="12"/>
                    <a:pt x="12" y="12"/>
                  </a:cubicBezTo>
                  <a:cubicBezTo>
                    <a:pt x="226" y="12"/>
                    <a:pt x="226" y="12"/>
                    <a:pt x="226" y="12"/>
                  </a:cubicBezTo>
                  <a:lnTo>
                    <a:pt x="226" y="14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6" name="Freeform 9">
              <a:extLst>
                <a:ext uri="{FF2B5EF4-FFF2-40B4-BE49-F238E27FC236}">
                  <a16:creationId xmlns:a16="http://schemas.microsoft.com/office/drawing/2014/main" id="{59DD2CD1-EC7F-CA47-99F8-02C1DB19915C}"/>
                </a:ext>
              </a:extLst>
            </p:cNvPr>
            <p:cNvSpPr>
              <a:spLocks/>
            </p:cNvSpPr>
            <p:nvPr/>
          </p:nvSpPr>
          <p:spPr bwMode="auto">
            <a:xfrm>
              <a:off x="9296964" y="6684909"/>
              <a:ext cx="2516647" cy="103523"/>
            </a:xfrm>
            <a:custGeom>
              <a:avLst/>
              <a:gdLst>
                <a:gd name="T0" fmla="*/ 0 w 298"/>
                <a:gd name="T1" fmla="*/ 0 h 12"/>
                <a:gd name="T2" fmla="*/ 0 w 298"/>
                <a:gd name="T3" fmla="*/ 1 h 12"/>
                <a:gd name="T4" fmla="*/ 11 w 298"/>
                <a:gd name="T5" fmla="*/ 12 h 12"/>
                <a:gd name="T6" fmla="*/ 287 w 298"/>
                <a:gd name="T7" fmla="*/ 12 h 12"/>
                <a:gd name="T8" fmla="*/ 298 w 298"/>
                <a:gd name="T9" fmla="*/ 1 h 12"/>
                <a:gd name="T10" fmla="*/ 298 w 298"/>
                <a:gd name="T11" fmla="*/ 0 h 12"/>
                <a:gd name="T12" fmla="*/ 0 w 29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98" h="12">
                  <a:moveTo>
                    <a:pt x="0" y="0"/>
                  </a:moveTo>
                  <a:cubicBezTo>
                    <a:pt x="0" y="1"/>
                    <a:pt x="0" y="1"/>
                    <a:pt x="0" y="1"/>
                  </a:cubicBezTo>
                  <a:cubicBezTo>
                    <a:pt x="0" y="7"/>
                    <a:pt x="5" y="12"/>
                    <a:pt x="11" y="12"/>
                  </a:cubicBezTo>
                  <a:cubicBezTo>
                    <a:pt x="287" y="12"/>
                    <a:pt x="287" y="12"/>
                    <a:pt x="287" y="12"/>
                  </a:cubicBezTo>
                  <a:cubicBezTo>
                    <a:pt x="293" y="12"/>
                    <a:pt x="298" y="7"/>
                    <a:pt x="298" y="1"/>
                  </a:cubicBezTo>
                  <a:cubicBezTo>
                    <a:pt x="298" y="0"/>
                    <a:pt x="298" y="0"/>
                    <a:pt x="298" y="0"/>
                  </a:cubicBezTo>
                  <a:lnTo>
                    <a:pt x="0" y="0"/>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7" name="Freeform 10">
              <a:extLst>
                <a:ext uri="{FF2B5EF4-FFF2-40B4-BE49-F238E27FC236}">
                  <a16:creationId xmlns:a16="http://schemas.microsoft.com/office/drawing/2014/main" id="{D7E03E3D-033D-EE44-9E6E-A5F4EAAA3FE1}"/>
                </a:ext>
              </a:extLst>
            </p:cNvPr>
            <p:cNvSpPr>
              <a:spLocks/>
            </p:cNvSpPr>
            <p:nvPr/>
          </p:nvSpPr>
          <p:spPr bwMode="auto">
            <a:xfrm>
              <a:off x="9871689" y="5564021"/>
              <a:ext cx="464062" cy="692524"/>
            </a:xfrm>
            <a:custGeom>
              <a:avLst/>
              <a:gdLst>
                <a:gd name="T0" fmla="*/ 130 w 130"/>
                <a:gd name="T1" fmla="*/ 90 h 194"/>
                <a:gd name="T2" fmla="*/ 66 w 130"/>
                <a:gd name="T3" fmla="*/ 0 h 194"/>
                <a:gd name="T4" fmla="*/ 0 w 130"/>
                <a:gd name="T5" fmla="*/ 90 h 194"/>
                <a:gd name="T6" fmla="*/ 38 w 130"/>
                <a:gd name="T7" fmla="*/ 90 h 194"/>
                <a:gd name="T8" fmla="*/ 38 w 130"/>
                <a:gd name="T9" fmla="*/ 194 h 194"/>
                <a:gd name="T10" fmla="*/ 92 w 130"/>
                <a:gd name="T11" fmla="*/ 194 h 194"/>
                <a:gd name="T12" fmla="*/ 92 w 130"/>
                <a:gd name="T13" fmla="*/ 90 h 194"/>
                <a:gd name="T14" fmla="*/ 130 w 130"/>
                <a:gd name="T15" fmla="*/ 9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94">
                  <a:moveTo>
                    <a:pt x="130" y="90"/>
                  </a:moveTo>
                  <a:lnTo>
                    <a:pt x="66" y="0"/>
                  </a:lnTo>
                  <a:lnTo>
                    <a:pt x="0" y="90"/>
                  </a:lnTo>
                  <a:lnTo>
                    <a:pt x="38" y="90"/>
                  </a:lnTo>
                  <a:lnTo>
                    <a:pt x="38" y="194"/>
                  </a:lnTo>
                  <a:lnTo>
                    <a:pt x="92" y="194"/>
                  </a:lnTo>
                  <a:lnTo>
                    <a:pt x="92" y="90"/>
                  </a:lnTo>
                  <a:lnTo>
                    <a:pt x="130" y="9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8" name="Freeform 11">
              <a:extLst>
                <a:ext uri="{FF2B5EF4-FFF2-40B4-BE49-F238E27FC236}">
                  <a16:creationId xmlns:a16="http://schemas.microsoft.com/office/drawing/2014/main" id="{C3483C69-EF3A-4643-BF6C-E52B4BC430F8}"/>
                </a:ext>
              </a:extLst>
            </p:cNvPr>
            <p:cNvSpPr>
              <a:spLocks/>
            </p:cNvSpPr>
            <p:nvPr/>
          </p:nvSpPr>
          <p:spPr bwMode="auto">
            <a:xfrm>
              <a:off x="10817661" y="4610907"/>
              <a:ext cx="464062" cy="1788426"/>
            </a:xfrm>
            <a:custGeom>
              <a:avLst/>
              <a:gdLst>
                <a:gd name="T0" fmla="*/ 130 w 130"/>
                <a:gd name="T1" fmla="*/ 89 h 501"/>
                <a:gd name="T2" fmla="*/ 64 w 130"/>
                <a:gd name="T3" fmla="*/ 0 h 501"/>
                <a:gd name="T4" fmla="*/ 0 w 130"/>
                <a:gd name="T5" fmla="*/ 89 h 501"/>
                <a:gd name="T6" fmla="*/ 38 w 130"/>
                <a:gd name="T7" fmla="*/ 89 h 501"/>
                <a:gd name="T8" fmla="*/ 38 w 130"/>
                <a:gd name="T9" fmla="*/ 501 h 501"/>
                <a:gd name="T10" fmla="*/ 92 w 130"/>
                <a:gd name="T11" fmla="*/ 501 h 501"/>
                <a:gd name="T12" fmla="*/ 92 w 130"/>
                <a:gd name="T13" fmla="*/ 89 h 501"/>
                <a:gd name="T14" fmla="*/ 130 w 130"/>
                <a:gd name="T15" fmla="*/ 89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501">
                  <a:moveTo>
                    <a:pt x="130" y="89"/>
                  </a:moveTo>
                  <a:lnTo>
                    <a:pt x="64" y="0"/>
                  </a:lnTo>
                  <a:lnTo>
                    <a:pt x="0" y="89"/>
                  </a:lnTo>
                  <a:lnTo>
                    <a:pt x="38" y="89"/>
                  </a:lnTo>
                  <a:lnTo>
                    <a:pt x="38" y="501"/>
                  </a:lnTo>
                  <a:lnTo>
                    <a:pt x="92" y="501"/>
                  </a:lnTo>
                  <a:lnTo>
                    <a:pt x="92" y="89"/>
                  </a:lnTo>
                  <a:lnTo>
                    <a:pt x="130" y="89"/>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9" name="Freeform 12">
              <a:extLst>
                <a:ext uri="{FF2B5EF4-FFF2-40B4-BE49-F238E27FC236}">
                  <a16:creationId xmlns:a16="http://schemas.microsoft.com/office/drawing/2014/main" id="{1F3BD82A-6B63-F34C-B274-F0A6D4EB2D72}"/>
                </a:ext>
              </a:extLst>
            </p:cNvPr>
            <p:cNvSpPr>
              <a:spLocks/>
            </p:cNvSpPr>
            <p:nvPr/>
          </p:nvSpPr>
          <p:spPr bwMode="auto">
            <a:xfrm>
              <a:off x="10335751" y="5885294"/>
              <a:ext cx="471202" cy="692524"/>
            </a:xfrm>
            <a:custGeom>
              <a:avLst/>
              <a:gdLst>
                <a:gd name="T0" fmla="*/ 0 w 132"/>
                <a:gd name="T1" fmla="*/ 104 h 194"/>
                <a:gd name="T2" fmla="*/ 66 w 132"/>
                <a:gd name="T3" fmla="*/ 194 h 194"/>
                <a:gd name="T4" fmla="*/ 132 w 132"/>
                <a:gd name="T5" fmla="*/ 104 h 194"/>
                <a:gd name="T6" fmla="*/ 95 w 132"/>
                <a:gd name="T7" fmla="*/ 104 h 194"/>
                <a:gd name="T8" fmla="*/ 95 w 132"/>
                <a:gd name="T9" fmla="*/ 0 h 194"/>
                <a:gd name="T10" fmla="*/ 40 w 132"/>
                <a:gd name="T11" fmla="*/ 0 h 194"/>
                <a:gd name="T12" fmla="*/ 40 w 132"/>
                <a:gd name="T13" fmla="*/ 104 h 194"/>
                <a:gd name="T14" fmla="*/ 0 w 132"/>
                <a:gd name="T15" fmla="*/ 104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94">
                  <a:moveTo>
                    <a:pt x="0" y="104"/>
                  </a:moveTo>
                  <a:lnTo>
                    <a:pt x="66" y="194"/>
                  </a:lnTo>
                  <a:lnTo>
                    <a:pt x="132" y="104"/>
                  </a:lnTo>
                  <a:lnTo>
                    <a:pt x="95" y="104"/>
                  </a:lnTo>
                  <a:lnTo>
                    <a:pt x="95" y="0"/>
                  </a:lnTo>
                  <a:lnTo>
                    <a:pt x="40" y="0"/>
                  </a:lnTo>
                  <a:lnTo>
                    <a:pt x="40" y="104"/>
                  </a:lnTo>
                  <a:lnTo>
                    <a:pt x="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4" name="Rectangle 3">
            <a:extLst>
              <a:ext uri="{FF2B5EF4-FFF2-40B4-BE49-F238E27FC236}">
                <a16:creationId xmlns:a16="http://schemas.microsoft.com/office/drawing/2014/main" id="{9683BE4F-7ADC-744C-AB9F-BDFEABE0F4F6}"/>
              </a:ext>
            </a:extLst>
          </p:cNvPr>
          <p:cNvSpPr/>
          <p:nvPr/>
        </p:nvSpPr>
        <p:spPr>
          <a:xfrm>
            <a:off x="343522" y="1542110"/>
            <a:ext cx="1588897" cy="906851"/>
          </a:xfrm>
          <a:prstGeom prst="rect">
            <a:avLst/>
          </a:prstGeom>
        </p:spPr>
        <p:txBody>
          <a:bodyPr wrap="none">
            <a:spAutoFit/>
          </a:bodyPr>
          <a:lstStyle/>
          <a:p>
            <a:pPr hangingPunct="0">
              <a:lnSpc>
                <a:spcPct val="150000"/>
              </a:lnSpc>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select</a:t>
            </a:r>
          </a:p>
        </p:txBody>
      </p:sp>
      <p:sp>
        <p:nvSpPr>
          <p:cNvPr id="5" name="Rectangle 4">
            <a:extLst>
              <a:ext uri="{FF2B5EF4-FFF2-40B4-BE49-F238E27FC236}">
                <a16:creationId xmlns:a16="http://schemas.microsoft.com/office/drawing/2014/main" id="{4ED2BBFC-431C-FB49-922F-4FA8CD9798BC}"/>
              </a:ext>
            </a:extLst>
          </p:cNvPr>
          <p:cNvSpPr/>
          <p:nvPr/>
        </p:nvSpPr>
        <p:spPr>
          <a:xfrm>
            <a:off x="659314" y="2536428"/>
            <a:ext cx="1750544" cy="662489"/>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group by</a:t>
            </a:r>
          </a:p>
        </p:txBody>
      </p:sp>
      <p:sp>
        <p:nvSpPr>
          <p:cNvPr id="22" name="Rectangle 21">
            <a:extLst>
              <a:ext uri="{FF2B5EF4-FFF2-40B4-BE49-F238E27FC236}">
                <a16:creationId xmlns:a16="http://schemas.microsoft.com/office/drawing/2014/main" id="{0ECBC59F-32DE-3747-A3FE-87FDE9F13288}"/>
              </a:ext>
            </a:extLst>
          </p:cNvPr>
          <p:cNvSpPr/>
          <p:nvPr/>
        </p:nvSpPr>
        <p:spPr>
          <a:xfrm>
            <a:off x="659315" y="3739810"/>
            <a:ext cx="1800045" cy="662489"/>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subquery</a:t>
            </a:r>
          </a:p>
        </p:txBody>
      </p:sp>
      <p:sp>
        <p:nvSpPr>
          <p:cNvPr id="23" name="Rectangle 22">
            <a:extLst>
              <a:ext uri="{FF2B5EF4-FFF2-40B4-BE49-F238E27FC236}">
                <a16:creationId xmlns:a16="http://schemas.microsoft.com/office/drawing/2014/main" id="{417AB9E3-DD2D-4D4E-A5EB-F8F43329A569}"/>
              </a:ext>
            </a:extLst>
          </p:cNvPr>
          <p:cNvSpPr/>
          <p:nvPr/>
        </p:nvSpPr>
        <p:spPr>
          <a:xfrm>
            <a:off x="659314" y="4311373"/>
            <a:ext cx="825867" cy="662489"/>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join</a:t>
            </a:r>
          </a:p>
        </p:txBody>
      </p:sp>
      <p:sp>
        <p:nvSpPr>
          <p:cNvPr id="24" name="Rectangle 23">
            <a:extLst>
              <a:ext uri="{FF2B5EF4-FFF2-40B4-BE49-F238E27FC236}">
                <a16:creationId xmlns:a16="http://schemas.microsoft.com/office/drawing/2014/main" id="{3A017756-2C36-CE48-B1C7-6D3529D54BBC}"/>
              </a:ext>
            </a:extLst>
          </p:cNvPr>
          <p:cNvSpPr/>
          <p:nvPr/>
        </p:nvSpPr>
        <p:spPr>
          <a:xfrm>
            <a:off x="660838" y="4939116"/>
            <a:ext cx="1172116" cy="662489"/>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union</a:t>
            </a:r>
          </a:p>
        </p:txBody>
      </p:sp>
      <p:sp>
        <p:nvSpPr>
          <p:cNvPr id="28" name="Rectangle 27">
            <a:extLst>
              <a:ext uri="{FF2B5EF4-FFF2-40B4-BE49-F238E27FC236}">
                <a16:creationId xmlns:a16="http://schemas.microsoft.com/office/drawing/2014/main" id="{990755C5-29C2-3149-ABFC-E4E0FAB0BCBE}"/>
              </a:ext>
            </a:extLst>
          </p:cNvPr>
          <p:cNvSpPr/>
          <p:nvPr/>
        </p:nvSpPr>
        <p:spPr>
          <a:xfrm>
            <a:off x="3607160" y="1542110"/>
            <a:ext cx="1287532" cy="906851"/>
          </a:xfrm>
          <a:prstGeom prst="rect">
            <a:avLst/>
          </a:prstGeom>
        </p:spPr>
        <p:txBody>
          <a:bodyPr wrap="none">
            <a:spAutoFit/>
          </a:bodyPr>
          <a:lstStyle/>
          <a:p>
            <a:pPr hangingPunct="0">
              <a:lnSpc>
                <a:spcPct val="150000"/>
              </a:lnSpc>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view</a:t>
            </a:r>
          </a:p>
        </p:txBody>
      </p:sp>
      <p:sp>
        <p:nvSpPr>
          <p:cNvPr id="30" name="Rectangle 29">
            <a:extLst>
              <a:ext uri="{FF2B5EF4-FFF2-40B4-BE49-F238E27FC236}">
                <a16:creationId xmlns:a16="http://schemas.microsoft.com/office/drawing/2014/main" id="{8FD2E88C-48B6-4440-B568-EF7B9FF107C5}"/>
              </a:ext>
            </a:extLst>
          </p:cNvPr>
          <p:cNvSpPr/>
          <p:nvPr/>
        </p:nvSpPr>
        <p:spPr>
          <a:xfrm>
            <a:off x="3607160" y="2414247"/>
            <a:ext cx="2698111" cy="906851"/>
          </a:xfrm>
          <a:prstGeom prst="rect">
            <a:avLst/>
          </a:prstGeom>
        </p:spPr>
        <p:txBody>
          <a:bodyPr wrap="none">
            <a:spAutoFit/>
          </a:bodyPr>
          <a:lstStyle/>
          <a:p>
            <a:pPr hangingPunct="0">
              <a:lnSpc>
                <a:spcPct val="150000"/>
              </a:lnSpc>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procedure</a:t>
            </a:r>
          </a:p>
        </p:txBody>
      </p:sp>
      <p:sp>
        <p:nvSpPr>
          <p:cNvPr id="20" name="Rectangle 19">
            <a:extLst>
              <a:ext uri="{FF2B5EF4-FFF2-40B4-BE49-F238E27FC236}">
                <a16:creationId xmlns:a16="http://schemas.microsoft.com/office/drawing/2014/main" id="{37DC1EA4-423D-1141-B5F5-27F0FDE36DE9}"/>
              </a:ext>
            </a:extLst>
          </p:cNvPr>
          <p:cNvSpPr/>
          <p:nvPr/>
        </p:nvSpPr>
        <p:spPr>
          <a:xfrm>
            <a:off x="659314" y="3136081"/>
            <a:ext cx="1340432" cy="662489"/>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having</a:t>
            </a:r>
          </a:p>
        </p:txBody>
      </p:sp>
    </p:spTree>
    <p:extLst>
      <p:ext uri="{BB962C8B-B14F-4D97-AF65-F5344CB8AC3E}">
        <p14:creationId xmlns:p14="http://schemas.microsoft.com/office/powerpoint/2010/main" val="74212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linds(horizontal)">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endParaRPr lang="en-US" dirty="0">
              <a:solidFill>
                <a:schemeClr val="bg1"/>
              </a:solidFill>
              <a:latin typeface="微软雅黑" panose="020B0503020204020204" pitchFamily="34" charset="-122"/>
              <a:ea typeface="微软雅黑" panose="020B0503020204020204" pitchFamily="34" charset="-122"/>
            </a:endParaRPr>
          </a:p>
        </p:txBody>
      </p:sp>
      <p:sp>
        <p:nvSpPr>
          <p:cNvPr id="10" name="TextBox 58">
            <a:extLst>
              <a:ext uri="{FF2B5EF4-FFF2-40B4-BE49-F238E27FC236}">
                <a16:creationId xmlns:a16="http://schemas.microsoft.com/office/drawing/2014/main" id="{AE684EAC-F8B5-D94E-9314-4DC1E82E36C4}"/>
              </a:ext>
            </a:extLst>
          </p:cNvPr>
          <p:cNvSpPr txBox="1"/>
          <p:nvPr/>
        </p:nvSpPr>
        <p:spPr>
          <a:xfrm>
            <a:off x="8716079" y="686629"/>
            <a:ext cx="2589170" cy="461665"/>
          </a:xfrm>
          <a:prstGeom prst="rect">
            <a:avLst/>
          </a:prstGeom>
          <a:noFill/>
        </p:spPr>
        <p:txBody>
          <a:bodyPr wrap="none" rtlCol="0">
            <a:spAutoFit/>
          </a:bodyPr>
          <a:lstStyle/>
          <a:p>
            <a:r>
              <a:rPr lang="en-US" sz="2400" dirty="0">
                <a:solidFill>
                  <a:schemeClr val="bg1"/>
                </a:solidFill>
                <a:latin typeface="微软雅黑" panose="020B0503020204020204" pitchFamily="34" charset="-122"/>
                <a:ea typeface="微软雅黑" panose="020B0503020204020204" pitchFamily="34" charset="-122"/>
              </a:rPr>
              <a:t>5-1 SQL</a:t>
            </a:r>
            <a:r>
              <a:rPr lang="zh-CN" altLang="en-US" sz="2400" dirty="0">
                <a:solidFill>
                  <a:schemeClr val="bg1"/>
                </a:solidFill>
                <a:latin typeface="微软雅黑" panose="020B0503020204020204" pitchFamily="34" charset="-122"/>
                <a:ea typeface="微软雅黑" panose="020B0503020204020204" pitchFamily="34" charset="-122"/>
              </a:rPr>
              <a:t>快速入门</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1" name="TextBox 25">
            <a:extLst>
              <a:ext uri="{FF2B5EF4-FFF2-40B4-BE49-F238E27FC236}">
                <a16:creationId xmlns:a16="http://schemas.microsoft.com/office/drawing/2014/main" id="{49ADC338-B20D-A44C-BD67-4C9D8EB26758}"/>
              </a:ext>
            </a:extLst>
          </p:cNvPr>
          <p:cNvSpPr txBox="1"/>
          <p:nvPr/>
        </p:nvSpPr>
        <p:spPr>
          <a:xfrm>
            <a:off x="8716079" y="317297"/>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89BCA964-06C4-A74E-BC91-98334B9DD327}"/>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2A07FEE-1E37-4E40-8353-E5533B402766}"/>
              </a:ext>
            </a:extLst>
          </p:cNvPr>
          <p:cNvSpPr/>
          <p:nvPr/>
        </p:nvSpPr>
        <p:spPr>
          <a:xfrm>
            <a:off x="0" y="0"/>
            <a:ext cx="12192000" cy="1148294"/>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4000" dirty="0">
                <a:solidFill>
                  <a:schemeClr val="bg1"/>
                </a:solidFill>
                <a:latin typeface="微软雅黑" panose="020B0503020204020204" pitchFamily="34" charset="-122"/>
                <a:ea typeface="微软雅黑" panose="020B0503020204020204" pitchFamily="34" charset="-122"/>
              </a:rPr>
              <a:t>MySQL </a:t>
            </a:r>
            <a:r>
              <a:rPr lang="zh-CN" altLang="en-US" sz="4000" dirty="0">
                <a:solidFill>
                  <a:schemeClr val="bg1"/>
                </a:solidFill>
                <a:latin typeface="微软雅黑" panose="020B0503020204020204" pitchFamily="34" charset="-122"/>
                <a:ea typeface="微软雅黑" panose="020B0503020204020204" pitchFamily="34" charset="-122"/>
              </a:rPr>
              <a:t>运维管理</a:t>
            </a:r>
            <a:endParaRPr lang="en-US" sz="4000" noProof="1">
              <a:solidFill>
                <a:schemeClr val="bg1"/>
              </a:solidFill>
            </a:endParaRPr>
          </a:p>
        </p:txBody>
      </p:sp>
    </p:spTree>
    <p:extLst>
      <p:ext uri="{BB962C8B-B14F-4D97-AF65-F5344CB8AC3E}">
        <p14:creationId xmlns:p14="http://schemas.microsoft.com/office/powerpoint/2010/main" val="2884486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4099" name="图片 36" descr="未标题-1_03">
            <a:extLst>
              <a:ext uri="{FF2B5EF4-FFF2-40B4-BE49-F238E27FC236}">
                <a16:creationId xmlns:a16="http://schemas.microsoft.com/office/drawing/2014/main" id="{E68DC2C9-191D-449E-8CA8-DE00EE21519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253490" y="763439"/>
            <a:ext cx="165417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矩形 35">
            <a:extLst>
              <a:ext uri="{FF2B5EF4-FFF2-40B4-BE49-F238E27FC236}">
                <a16:creationId xmlns:a16="http://schemas.microsoft.com/office/drawing/2014/main" id="{AC76577E-8C8E-46AE-83FE-41E85F70BB5D}"/>
              </a:ext>
            </a:extLst>
          </p:cNvPr>
          <p:cNvSpPr/>
          <p:nvPr/>
        </p:nvSpPr>
        <p:spPr>
          <a:xfrm>
            <a:off x="1253490" y="1466846"/>
            <a:ext cx="8431530" cy="769441"/>
          </a:xfrm>
          <a:prstGeom prst="rect">
            <a:avLst/>
          </a:prstGeom>
          <a:noFill/>
          <a:ln>
            <a:noFill/>
          </a:ln>
          <a:effectLst>
            <a:outerShdw blurRad="50800" dist="38100" dir="5400000" algn="t" rotWithShape="0">
              <a:schemeClr val="accent1">
                <a:lumMod val="50000"/>
                <a:alpha val="40000"/>
              </a:schemeClr>
            </a:outerShdw>
          </a:effectLst>
        </p:spPr>
        <p:txBody>
          <a:bodyPr>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春松客服大讲堂</a:t>
            </a:r>
          </a:p>
        </p:txBody>
      </p:sp>
      <p:sp>
        <p:nvSpPr>
          <p:cNvPr id="2" name="Rectangle 1">
            <a:extLst>
              <a:ext uri="{FF2B5EF4-FFF2-40B4-BE49-F238E27FC236}">
                <a16:creationId xmlns:a16="http://schemas.microsoft.com/office/drawing/2014/main" id="{32C9AD1A-8DFB-D54E-97EA-FA14B767056B}"/>
              </a:ext>
            </a:extLst>
          </p:cNvPr>
          <p:cNvSpPr/>
          <p:nvPr/>
        </p:nvSpPr>
        <p:spPr>
          <a:xfrm>
            <a:off x="9685020" y="6536601"/>
            <a:ext cx="2457449" cy="244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微软雅黑" panose="020B0503020204020204" pitchFamily="34" charset="-122"/>
                <a:ea typeface="微软雅黑" panose="020B0503020204020204" pitchFamily="34" charset="-122"/>
              </a:rPr>
              <a:t>201</a:t>
            </a:r>
            <a:r>
              <a:rPr lang="en-US" altLang="zh-CN" sz="1050" dirty="0">
                <a:latin typeface="微软雅黑" panose="020B0503020204020204" pitchFamily="34" charset="-122"/>
                <a:ea typeface="微软雅黑" panose="020B0503020204020204" pitchFamily="34" charset="-122"/>
              </a:rPr>
              <a:t>9</a:t>
            </a:r>
            <a:r>
              <a:rPr lang="en-US" sz="1050" dirty="0">
                <a:latin typeface="微软雅黑" panose="020B0503020204020204" pitchFamily="34" charset="-122"/>
                <a:ea typeface="微软雅黑" panose="020B0503020204020204" pitchFamily="34" charset="-122"/>
              </a:rPr>
              <a:t> © </a:t>
            </a:r>
            <a:r>
              <a:rPr lang="zh-CN" altLang="en-US" sz="1050" dirty="0">
                <a:latin typeface="微软雅黑" panose="020B0503020204020204" pitchFamily="34" charset="-122"/>
                <a:ea typeface="微软雅黑" panose="020B0503020204020204" pitchFamily="34" charset="-122"/>
              </a:rPr>
              <a:t>北京华夏春松科技有限公司</a:t>
            </a:r>
            <a:endParaRPr lang="en-US" sz="105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41717DB-ECB5-442C-A621-8A352FF8B644}"/>
              </a:ext>
            </a:extLst>
          </p:cNvPr>
          <p:cNvPicPr>
            <a:picLocks noChangeAspect="1"/>
          </p:cNvPicPr>
          <p:nvPr/>
        </p:nvPicPr>
        <p:blipFill>
          <a:blip r:embed="rId6"/>
          <a:stretch>
            <a:fillRect/>
          </a:stretch>
        </p:blipFill>
        <p:spPr>
          <a:xfrm>
            <a:off x="5403272" y="4092575"/>
            <a:ext cx="6237171" cy="1651695"/>
          </a:xfrm>
          <a:prstGeom prst="rect">
            <a:avLst/>
          </a:prstGeom>
        </p:spPr>
      </p:pic>
    </p:spTree>
    <p:custDataLst>
      <p:tags r:id="rId1"/>
    </p:custDataLst>
    <p:extLst>
      <p:ext uri="{BB962C8B-B14F-4D97-AF65-F5344CB8AC3E}">
        <p14:creationId xmlns:p14="http://schemas.microsoft.com/office/powerpoint/2010/main" val="842362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pSp>
        <p:nvGrpSpPr>
          <p:cNvPr id="48" name="组合 36">
            <a:extLst>
              <a:ext uri="{FF2B5EF4-FFF2-40B4-BE49-F238E27FC236}">
                <a16:creationId xmlns:a16="http://schemas.microsoft.com/office/drawing/2014/main" id="{B8C4DA4D-602B-6244-A8D7-3748B4965C9A}"/>
              </a:ext>
            </a:extLst>
          </p:cNvPr>
          <p:cNvGrpSpPr/>
          <p:nvPr/>
        </p:nvGrpSpPr>
        <p:grpSpPr>
          <a:xfrm flipH="1">
            <a:off x="-183386" y="-156395"/>
            <a:ext cx="6395162" cy="6705241"/>
            <a:chOff x="-720565" y="230326"/>
            <a:chExt cx="6395162" cy="6705241"/>
          </a:xfrm>
        </p:grpSpPr>
        <p:sp>
          <p:nvSpPr>
            <p:cNvPr id="49" name="Freeform 5">
              <a:extLst>
                <a:ext uri="{FF2B5EF4-FFF2-40B4-BE49-F238E27FC236}">
                  <a16:creationId xmlns:a16="http://schemas.microsoft.com/office/drawing/2014/main" id="{1AAFF16C-EAAE-5446-8FCE-BC472D51D912}"/>
                </a:ext>
              </a:extLst>
            </p:cNvPr>
            <p:cNvSpPr>
              <a:spLocks/>
            </p:cNvSpPr>
            <p:nvPr/>
          </p:nvSpPr>
          <p:spPr bwMode="auto">
            <a:xfrm>
              <a:off x="-623787" y="814935"/>
              <a:ext cx="5528121" cy="5905351"/>
            </a:xfrm>
            <a:custGeom>
              <a:avLst/>
              <a:gdLst>
                <a:gd name="T0" fmla="*/ 502 w 1182"/>
                <a:gd name="T1" fmla="*/ 4 h 1263"/>
                <a:gd name="T2" fmla="*/ 0 w 1182"/>
                <a:gd name="T3" fmla="*/ 301 h 1263"/>
                <a:gd name="T4" fmla="*/ 86 w 1182"/>
                <a:gd name="T5" fmla="*/ 355 h 1263"/>
                <a:gd name="T6" fmla="*/ 242 w 1182"/>
                <a:gd name="T7" fmla="*/ 197 h 1263"/>
                <a:gd name="T8" fmla="*/ 242 w 1182"/>
                <a:gd name="T9" fmla="*/ 197 h 1263"/>
                <a:gd name="T10" fmla="*/ 501 w 1182"/>
                <a:gd name="T11" fmla="*/ 105 h 1263"/>
                <a:gd name="T12" fmla="*/ 512 w 1182"/>
                <a:gd name="T13" fmla="*/ 104 h 1263"/>
                <a:gd name="T14" fmla="*/ 618 w 1182"/>
                <a:gd name="T15" fmla="*/ 108 h 1263"/>
                <a:gd name="T16" fmla="*/ 635 w 1182"/>
                <a:gd name="T17" fmla="*/ 110 h 1263"/>
                <a:gd name="T18" fmla="*/ 748 w 1182"/>
                <a:gd name="T19" fmla="*/ 145 h 1263"/>
                <a:gd name="T20" fmla="*/ 748 w 1182"/>
                <a:gd name="T21" fmla="*/ 145 h 1263"/>
                <a:gd name="T22" fmla="*/ 1039 w 1182"/>
                <a:gd name="T23" fmla="*/ 432 h 1263"/>
                <a:gd name="T24" fmla="*/ 1041 w 1182"/>
                <a:gd name="T25" fmla="*/ 433 h 1263"/>
                <a:gd name="T26" fmla="*/ 990 w 1182"/>
                <a:gd name="T27" fmla="*/ 940 h 1263"/>
                <a:gd name="T28" fmla="*/ 989 w 1182"/>
                <a:gd name="T29" fmla="*/ 940 h 1263"/>
                <a:gd name="T30" fmla="*/ 889 w 1182"/>
                <a:gd name="T31" fmla="*/ 1054 h 1263"/>
                <a:gd name="T32" fmla="*/ 583 w 1182"/>
                <a:gd name="T33" fmla="*/ 1176 h 1263"/>
                <a:gd name="T34" fmla="*/ 307 w 1182"/>
                <a:gd name="T35" fmla="*/ 1126 h 1263"/>
                <a:gd name="T36" fmla="*/ 263 w 1182"/>
                <a:gd name="T37" fmla="*/ 1217 h 1263"/>
                <a:gd name="T38" fmla="*/ 382 w 1182"/>
                <a:gd name="T39" fmla="*/ 1260 h 1263"/>
                <a:gd name="T40" fmla="*/ 387 w 1182"/>
                <a:gd name="T41" fmla="*/ 1241 h 1263"/>
                <a:gd name="T42" fmla="*/ 587 w 1182"/>
                <a:gd name="T43" fmla="*/ 1258 h 1263"/>
                <a:gd name="T44" fmla="*/ 958 w 1182"/>
                <a:gd name="T45" fmla="*/ 1101 h 1263"/>
                <a:gd name="T46" fmla="*/ 972 w 1182"/>
                <a:gd name="T47" fmla="*/ 1116 h 1263"/>
                <a:gd name="T48" fmla="*/ 1179 w 1182"/>
                <a:gd name="T49" fmla="*/ 677 h 1263"/>
                <a:gd name="T50" fmla="*/ 1170 w 1182"/>
                <a:gd name="T51" fmla="*/ 676 h 1263"/>
                <a:gd name="T52" fmla="*/ 918 w 1182"/>
                <a:gd name="T53" fmla="*/ 137 h 1263"/>
                <a:gd name="T54" fmla="*/ 923 w 1182"/>
                <a:gd name="T55" fmla="*/ 130 h 1263"/>
                <a:gd name="T56" fmla="*/ 632 w 1182"/>
                <a:gd name="T57" fmla="*/ 7 h 1263"/>
                <a:gd name="T58" fmla="*/ 502 w 1182"/>
                <a:gd name="T59" fmla="*/ 4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2" h="1263">
                  <a:moveTo>
                    <a:pt x="502" y="4"/>
                  </a:moveTo>
                  <a:cubicBezTo>
                    <a:pt x="302" y="19"/>
                    <a:pt x="107" y="131"/>
                    <a:pt x="0" y="301"/>
                  </a:cubicBezTo>
                  <a:cubicBezTo>
                    <a:pt x="29" y="319"/>
                    <a:pt x="57" y="337"/>
                    <a:pt x="86" y="355"/>
                  </a:cubicBezTo>
                  <a:cubicBezTo>
                    <a:pt x="126" y="292"/>
                    <a:pt x="180" y="238"/>
                    <a:pt x="242" y="197"/>
                  </a:cubicBezTo>
                  <a:cubicBezTo>
                    <a:pt x="242" y="196"/>
                    <a:pt x="243" y="197"/>
                    <a:pt x="242" y="197"/>
                  </a:cubicBezTo>
                  <a:cubicBezTo>
                    <a:pt x="319" y="145"/>
                    <a:pt x="409" y="112"/>
                    <a:pt x="501" y="105"/>
                  </a:cubicBezTo>
                  <a:cubicBezTo>
                    <a:pt x="505" y="105"/>
                    <a:pt x="509" y="104"/>
                    <a:pt x="512" y="104"/>
                  </a:cubicBezTo>
                  <a:cubicBezTo>
                    <a:pt x="548" y="102"/>
                    <a:pt x="583" y="103"/>
                    <a:pt x="618" y="108"/>
                  </a:cubicBezTo>
                  <a:cubicBezTo>
                    <a:pt x="624" y="108"/>
                    <a:pt x="629" y="109"/>
                    <a:pt x="635" y="110"/>
                  </a:cubicBezTo>
                  <a:cubicBezTo>
                    <a:pt x="674" y="117"/>
                    <a:pt x="712" y="130"/>
                    <a:pt x="748" y="145"/>
                  </a:cubicBezTo>
                  <a:cubicBezTo>
                    <a:pt x="748" y="145"/>
                    <a:pt x="749" y="144"/>
                    <a:pt x="748" y="145"/>
                  </a:cubicBezTo>
                  <a:cubicBezTo>
                    <a:pt x="876" y="200"/>
                    <a:pt x="984" y="305"/>
                    <a:pt x="1039" y="432"/>
                  </a:cubicBezTo>
                  <a:cubicBezTo>
                    <a:pt x="1042" y="431"/>
                    <a:pt x="1038" y="434"/>
                    <a:pt x="1041" y="433"/>
                  </a:cubicBezTo>
                  <a:cubicBezTo>
                    <a:pt x="1110" y="598"/>
                    <a:pt x="1090" y="791"/>
                    <a:pt x="990" y="940"/>
                  </a:cubicBezTo>
                  <a:cubicBezTo>
                    <a:pt x="988" y="939"/>
                    <a:pt x="992" y="942"/>
                    <a:pt x="989" y="940"/>
                  </a:cubicBezTo>
                  <a:cubicBezTo>
                    <a:pt x="962" y="983"/>
                    <a:pt x="928" y="1021"/>
                    <a:pt x="889" y="1054"/>
                  </a:cubicBezTo>
                  <a:cubicBezTo>
                    <a:pt x="804" y="1126"/>
                    <a:pt x="695" y="1167"/>
                    <a:pt x="583" y="1176"/>
                  </a:cubicBezTo>
                  <a:cubicBezTo>
                    <a:pt x="488" y="1183"/>
                    <a:pt x="392" y="1167"/>
                    <a:pt x="307" y="1126"/>
                  </a:cubicBezTo>
                  <a:cubicBezTo>
                    <a:pt x="292" y="1157"/>
                    <a:pt x="278" y="1187"/>
                    <a:pt x="263" y="1217"/>
                  </a:cubicBezTo>
                  <a:cubicBezTo>
                    <a:pt x="301" y="1236"/>
                    <a:pt x="341" y="1250"/>
                    <a:pt x="382" y="1260"/>
                  </a:cubicBezTo>
                  <a:cubicBezTo>
                    <a:pt x="383" y="1254"/>
                    <a:pt x="385" y="1247"/>
                    <a:pt x="387" y="1241"/>
                  </a:cubicBezTo>
                  <a:cubicBezTo>
                    <a:pt x="452" y="1258"/>
                    <a:pt x="520" y="1263"/>
                    <a:pt x="587" y="1258"/>
                  </a:cubicBezTo>
                  <a:cubicBezTo>
                    <a:pt x="723" y="1247"/>
                    <a:pt x="857" y="1192"/>
                    <a:pt x="958" y="1101"/>
                  </a:cubicBezTo>
                  <a:cubicBezTo>
                    <a:pt x="962" y="1106"/>
                    <a:pt x="967" y="1111"/>
                    <a:pt x="972" y="1116"/>
                  </a:cubicBezTo>
                  <a:cubicBezTo>
                    <a:pt x="1094" y="1005"/>
                    <a:pt x="1168" y="842"/>
                    <a:pt x="1179" y="677"/>
                  </a:cubicBezTo>
                  <a:cubicBezTo>
                    <a:pt x="1176" y="677"/>
                    <a:pt x="1173" y="677"/>
                    <a:pt x="1170" y="676"/>
                  </a:cubicBezTo>
                  <a:cubicBezTo>
                    <a:pt x="1182" y="471"/>
                    <a:pt x="1083" y="260"/>
                    <a:pt x="918" y="137"/>
                  </a:cubicBezTo>
                  <a:cubicBezTo>
                    <a:pt x="920" y="135"/>
                    <a:pt x="921" y="132"/>
                    <a:pt x="923" y="130"/>
                  </a:cubicBezTo>
                  <a:cubicBezTo>
                    <a:pt x="837" y="66"/>
                    <a:pt x="737" y="22"/>
                    <a:pt x="632" y="7"/>
                  </a:cubicBezTo>
                  <a:cubicBezTo>
                    <a:pt x="589" y="1"/>
                    <a:pt x="545" y="0"/>
                    <a:pt x="502" y="4"/>
                  </a:cubicBezTo>
                </a:path>
              </a:pathLst>
            </a:custGeom>
            <a:solidFill>
              <a:schemeClr val="bg1">
                <a:alpha val="1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0" name="Freeform 6">
              <a:extLst>
                <a:ext uri="{FF2B5EF4-FFF2-40B4-BE49-F238E27FC236}">
                  <a16:creationId xmlns:a16="http://schemas.microsoft.com/office/drawing/2014/main" id="{F3160D69-30A2-154F-B255-276B2EFC955F}"/>
                </a:ext>
              </a:extLst>
            </p:cNvPr>
            <p:cNvSpPr>
              <a:spLocks/>
            </p:cNvSpPr>
            <p:nvPr/>
          </p:nvSpPr>
          <p:spPr bwMode="auto">
            <a:xfrm>
              <a:off x="3669936" y="1273142"/>
              <a:ext cx="1463502" cy="2717647"/>
            </a:xfrm>
            <a:custGeom>
              <a:avLst/>
              <a:gdLst>
                <a:gd name="T0" fmla="*/ 29 w 313"/>
                <a:gd name="T1" fmla="*/ 0 h 581"/>
                <a:gd name="T2" fmla="*/ 5 w 313"/>
                <a:gd name="T3" fmla="*/ 32 h 581"/>
                <a:gd name="T4" fmla="*/ 0 w 313"/>
                <a:gd name="T5" fmla="*/ 39 h 581"/>
                <a:gd name="T6" fmla="*/ 252 w 313"/>
                <a:gd name="T7" fmla="*/ 578 h 581"/>
                <a:gd name="T8" fmla="*/ 261 w 313"/>
                <a:gd name="T9" fmla="*/ 579 h 581"/>
                <a:gd name="T10" fmla="*/ 301 w 313"/>
                <a:gd name="T11" fmla="*/ 581 h 581"/>
                <a:gd name="T12" fmla="*/ 29 w 313"/>
                <a:gd name="T13" fmla="*/ 0 h 581"/>
              </a:gdLst>
              <a:ahLst/>
              <a:cxnLst>
                <a:cxn ang="0">
                  <a:pos x="T0" y="T1"/>
                </a:cxn>
                <a:cxn ang="0">
                  <a:pos x="T2" y="T3"/>
                </a:cxn>
                <a:cxn ang="0">
                  <a:pos x="T4" y="T5"/>
                </a:cxn>
                <a:cxn ang="0">
                  <a:pos x="T6" y="T7"/>
                </a:cxn>
                <a:cxn ang="0">
                  <a:pos x="T8" y="T9"/>
                </a:cxn>
                <a:cxn ang="0">
                  <a:pos x="T10" y="T11"/>
                </a:cxn>
                <a:cxn ang="0">
                  <a:pos x="T12" y="T13"/>
                </a:cxn>
              </a:cxnLst>
              <a:rect l="0" t="0" r="r" b="b"/>
              <a:pathLst>
                <a:path w="313" h="581">
                  <a:moveTo>
                    <a:pt x="29" y="0"/>
                  </a:moveTo>
                  <a:cubicBezTo>
                    <a:pt x="21" y="11"/>
                    <a:pt x="13" y="21"/>
                    <a:pt x="5" y="32"/>
                  </a:cubicBezTo>
                  <a:cubicBezTo>
                    <a:pt x="3" y="34"/>
                    <a:pt x="2" y="37"/>
                    <a:pt x="0" y="39"/>
                  </a:cubicBezTo>
                  <a:cubicBezTo>
                    <a:pt x="165" y="162"/>
                    <a:pt x="264" y="373"/>
                    <a:pt x="252" y="578"/>
                  </a:cubicBezTo>
                  <a:cubicBezTo>
                    <a:pt x="261" y="579"/>
                    <a:pt x="261" y="579"/>
                    <a:pt x="261" y="579"/>
                  </a:cubicBezTo>
                  <a:cubicBezTo>
                    <a:pt x="274" y="580"/>
                    <a:pt x="288" y="580"/>
                    <a:pt x="301" y="581"/>
                  </a:cubicBezTo>
                  <a:cubicBezTo>
                    <a:pt x="313" y="360"/>
                    <a:pt x="207" y="132"/>
                    <a:pt x="2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1" name="Freeform 7">
              <a:extLst>
                <a:ext uri="{FF2B5EF4-FFF2-40B4-BE49-F238E27FC236}">
                  <a16:creationId xmlns:a16="http://schemas.microsoft.com/office/drawing/2014/main" id="{4581C50A-50CF-4542-8028-CB85C21E27E8}"/>
                </a:ext>
              </a:extLst>
            </p:cNvPr>
            <p:cNvSpPr>
              <a:spLocks/>
            </p:cNvSpPr>
            <p:nvPr/>
          </p:nvSpPr>
          <p:spPr bwMode="auto">
            <a:xfrm>
              <a:off x="-19428" y="5140258"/>
              <a:ext cx="1915784" cy="1028993"/>
            </a:xfrm>
            <a:custGeom>
              <a:avLst/>
              <a:gdLst>
                <a:gd name="T0" fmla="*/ 39 w 410"/>
                <a:gd name="T1" fmla="*/ 0 h 220"/>
                <a:gd name="T2" fmla="*/ 0 w 410"/>
                <a:gd name="T3" fmla="*/ 30 h 220"/>
                <a:gd name="T4" fmla="*/ 204 w 410"/>
                <a:gd name="T5" fmla="*/ 182 h 220"/>
                <a:gd name="T6" fmla="*/ 410 w 410"/>
                <a:gd name="T7" fmla="*/ 215 h 220"/>
                <a:gd name="T8" fmla="*/ 406 w 410"/>
                <a:gd name="T9" fmla="*/ 167 h 220"/>
                <a:gd name="T10" fmla="*/ 221 w 410"/>
                <a:gd name="T11" fmla="*/ 137 h 220"/>
                <a:gd name="T12" fmla="*/ 39 w 410"/>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410" h="220">
                  <a:moveTo>
                    <a:pt x="39" y="0"/>
                  </a:moveTo>
                  <a:cubicBezTo>
                    <a:pt x="26" y="10"/>
                    <a:pt x="13" y="20"/>
                    <a:pt x="0" y="30"/>
                  </a:cubicBezTo>
                  <a:cubicBezTo>
                    <a:pt x="52" y="98"/>
                    <a:pt x="124" y="150"/>
                    <a:pt x="204" y="182"/>
                  </a:cubicBezTo>
                  <a:cubicBezTo>
                    <a:pt x="269" y="208"/>
                    <a:pt x="340" y="220"/>
                    <a:pt x="410" y="215"/>
                  </a:cubicBezTo>
                  <a:cubicBezTo>
                    <a:pt x="409" y="199"/>
                    <a:pt x="407" y="183"/>
                    <a:pt x="406" y="167"/>
                  </a:cubicBezTo>
                  <a:cubicBezTo>
                    <a:pt x="344" y="171"/>
                    <a:pt x="280" y="160"/>
                    <a:pt x="221" y="137"/>
                  </a:cubicBezTo>
                  <a:cubicBezTo>
                    <a:pt x="150" y="108"/>
                    <a:pt x="85" y="61"/>
                    <a:pt x="3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2" name="Freeform 8">
              <a:extLst>
                <a:ext uri="{FF2B5EF4-FFF2-40B4-BE49-F238E27FC236}">
                  <a16:creationId xmlns:a16="http://schemas.microsoft.com/office/drawing/2014/main" id="{817E9638-3E34-4643-8465-07B9BD57F0AE}"/>
                </a:ext>
              </a:extLst>
            </p:cNvPr>
            <p:cNvSpPr>
              <a:spLocks/>
            </p:cNvSpPr>
            <p:nvPr/>
          </p:nvSpPr>
          <p:spPr bwMode="auto">
            <a:xfrm>
              <a:off x="4005692" y="2726768"/>
              <a:ext cx="1668905" cy="4208799"/>
            </a:xfrm>
            <a:custGeom>
              <a:avLst/>
              <a:gdLst>
                <a:gd name="T0" fmla="*/ 286 w 357"/>
                <a:gd name="T1" fmla="*/ 0 h 900"/>
                <a:gd name="T2" fmla="*/ 239 w 357"/>
                <a:gd name="T3" fmla="*/ 11 h 900"/>
                <a:gd name="T4" fmla="*/ 0 w 357"/>
                <a:gd name="T5" fmla="*/ 866 h 900"/>
                <a:gd name="T6" fmla="*/ 36 w 357"/>
                <a:gd name="T7" fmla="*/ 900 h 900"/>
                <a:gd name="T8" fmla="*/ 286 w 357"/>
                <a:gd name="T9" fmla="*/ 0 h 900"/>
              </a:gdLst>
              <a:ahLst/>
              <a:cxnLst>
                <a:cxn ang="0">
                  <a:pos x="T0" y="T1"/>
                </a:cxn>
                <a:cxn ang="0">
                  <a:pos x="T2" y="T3"/>
                </a:cxn>
                <a:cxn ang="0">
                  <a:pos x="T4" y="T5"/>
                </a:cxn>
                <a:cxn ang="0">
                  <a:pos x="T6" y="T7"/>
                </a:cxn>
                <a:cxn ang="0">
                  <a:pos x="T8" y="T9"/>
                </a:cxn>
              </a:cxnLst>
              <a:rect l="0" t="0" r="r" b="b"/>
              <a:pathLst>
                <a:path w="357" h="900">
                  <a:moveTo>
                    <a:pt x="286" y="0"/>
                  </a:moveTo>
                  <a:cubicBezTo>
                    <a:pt x="270" y="4"/>
                    <a:pt x="255" y="7"/>
                    <a:pt x="239" y="11"/>
                  </a:cubicBezTo>
                  <a:cubicBezTo>
                    <a:pt x="306" y="310"/>
                    <a:pt x="213" y="645"/>
                    <a:pt x="0" y="866"/>
                  </a:cubicBezTo>
                  <a:cubicBezTo>
                    <a:pt x="12" y="877"/>
                    <a:pt x="24" y="888"/>
                    <a:pt x="36" y="900"/>
                  </a:cubicBezTo>
                  <a:cubicBezTo>
                    <a:pt x="259" y="667"/>
                    <a:pt x="357" y="315"/>
                    <a:pt x="286" y="0"/>
                  </a:cubicBezTo>
                </a:path>
              </a:pathLst>
            </a:custGeom>
            <a:solidFill>
              <a:schemeClr val="bg1">
                <a:alpha val="41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3" name="Freeform 9">
              <a:extLst>
                <a:ext uri="{FF2B5EF4-FFF2-40B4-BE49-F238E27FC236}">
                  <a16:creationId xmlns:a16="http://schemas.microsoft.com/office/drawing/2014/main" id="{A1094A7E-04F8-D54C-AD47-56296E073D24}"/>
                </a:ext>
              </a:extLst>
            </p:cNvPr>
            <p:cNvSpPr>
              <a:spLocks/>
            </p:cNvSpPr>
            <p:nvPr/>
          </p:nvSpPr>
          <p:spPr bwMode="auto">
            <a:xfrm>
              <a:off x="-720565" y="230326"/>
              <a:ext cx="3622212" cy="1360800"/>
            </a:xfrm>
            <a:custGeom>
              <a:avLst/>
              <a:gdLst>
                <a:gd name="T0" fmla="*/ 550 w 775"/>
                <a:gd name="T1" fmla="*/ 6 h 291"/>
                <a:gd name="T2" fmla="*/ 0 w 775"/>
                <a:gd name="T3" fmla="*/ 257 h 291"/>
                <a:gd name="T4" fmla="*/ 35 w 775"/>
                <a:gd name="T5" fmla="*/ 291 h 291"/>
                <a:gd name="T6" fmla="*/ 553 w 775"/>
                <a:gd name="T7" fmla="*/ 54 h 291"/>
                <a:gd name="T8" fmla="*/ 766 w 775"/>
                <a:gd name="T9" fmla="*/ 66 h 291"/>
                <a:gd name="T10" fmla="*/ 775 w 775"/>
                <a:gd name="T11" fmla="*/ 18 h 291"/>
                <a:gd name="T12" fmla="*/ 550 w 775"/>
                <a:gd name="T13" fmla="*/ 6 h 291"/>
              </a:gdLst>
              <a:ahLst/>
              <a:cxnLst>
                <a:cxn ang="0">
                  <a:pos x="T0" y="T1"/>
                </a:cxn>
                <a:cxn ang="0">
                  <a:pos x="T2" y="T3"/>
                </a:cxn>
                <a:cxn ang="0">
                  <a:pos x="T4" y="T5"/>
                </a:cxn>
                <a:cxn ang="0">
                  <a:pos x="T6" y="T7"/>
                </a:cxn>
                <a:cxn ang="0">
                  <a:pos x="T8" y="T9"/>
                </a:cxn>
                <a:cxn ang="0">
                  <a:pos x="T10" y="T11"/>
                </a:cxn>
                <a:cxn ang="0">
                  <a:pos x="T12" y="T13"/>
                </a:cxn>
              </a:cxnLst>
              <a:rect l="0" t="0" r="r" b="b"/>
              <a:pathLst>
                <a:path w="775" h="291">
                  <a:moveTo>
                    <a:pt x="550" y="6"/>
                  </a:moveTo>
                  <a:cubicBezTo>
                    <a:pt x="345" y="22"/>
                    <a:pt x="144" y="111"/>
                    <a:pt x="0" y="257"/>
                  </a:cubicBezTo>
                  <a:cubicBezTo>
                    <a:pt x="12" y="268"/>
                    <a:pt x="23" y="280"/>
                    <a:pt x="35" y="291"/>
                  </a:cubicBezTo>
                  <a:cubicBezTo>
                    <a:pt x="171" y="153"/>
                    <a:pt x="360" y="69"/>
                    <a:pt x="553" y="54"/>
                  </a:cubicBezTo>
                  <a:cubicBezTo>
                    <a:pt x="624" y="49"/>
                    <a:pt x="696" y="52"/>
                    <a:pt x="766" y="66"/>
                  </a:cubicBezTo>
                  <a:cubicBezTo>
                    <a:pt x="769" y="50"/>
                    <a:pt x="772" y="34"/>
                    <a:pt x="775" y="18"/>
                  </a:cubicBezTo>
                  <a:cubicBezTo>
                    <a:pt x="701" y="4"/>
                    <a:pt x="625" y="0"/>
                    <a:pt x="550" y="6"/>
                  </a:cubicBezTo>
                </a:path>
              </a:pathLst>
            </a:custGeom>
            <a:solidFill>
              <a:schemeClr val="bg1">
                <a:alpha val="6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4" name="Freeform 10">
              <a:extLst>
                <a:ext uri="{FF2B5EF4-FFF2-40B4-BE49-F238E27FC236}">
                  <a16:creationId xmlns:a16="http://schemas.microsoft.com/office/drawing/2014/main" id="{CC4603A7-3149-0E49-AEF4-A827F23004F4}"/>
                </a:ext>
              </a:extLst>
            </p:cNvPr>
            <p:cNvSpPr>
              <a:spLocks/>
            </p:cNvSpPr>
            <p:nvPr/>
          </p:nvSpPr>
          <p:spPr bwMode="auto">
            <a:xfrm>
              <a:off x="1126091" y="5961875"/>
              <a:ext cx="2879601" cy="973692"/>
            </a:xfrm>
            <a:custGeom>
              <a:avLst/>
              <a:gdLst>
                <a:gd name="T0" fmla="*/ 8 w 616"/>
                <a:gd name="T1" fmla="*/ 159 h 208"/>
                <a:gd name="T2" fmla="*/ 0 w 616"/>
                <a:gd name="T3" fmla="*/ 187 h 208"/>
                <a:gd name="T4" fmla="*/ 131 w 616"/>
                <a:gd name="T5" fmla="*/ 206 h 208"/>
                <a:gd name="T6" fmla="*/ 131 w 616"/>
                <a:gd name="T7" fmla="*/ 206 h 208"/>
                <a:gd name="T8" fmla="*/ 216 w 616"/>
                <a:gd name="T9" fmla="*/ 205 h 208"/>
                <a:gd name="T10" fmla="*/ 616 w 616"/>
                <a:gd name="T11" fmla="*/ 36 h 208"/>
                <a:gd name="T12" fmla="*/ 598 w 616"/>
                <a:gd name="T13" fmla="*/ 15 h 208"/>
                <a:gd name="T14" fmla="*/ 584 w 616"/>
                <a:gd name="T15" fmla="*/ 0 h 208"/>
                <a:gd name="T16" fmla="*/ 213 w 616"/>
                <a:gd name="T17" fmla="*/ 157 h 208"/>
                <a:gd name="T18" fmla="*/ 13 w 616"/>
                <a:gd name="T19" fmla="*/ 140 h 208"/>
                <a:gd name="T20" fmla="*/ 8 w 616"/>
                <a:gd name="T21" fmla="*/ 15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6" h="208">
                  <a:moveTo>
                    <a:pt x="8" y="159"/>
                  </a:moveTo>
                  <a:cubicBezTo>
                    <a:pt x="6" y="167"/>
                    <a:pt x="1" y="185"/>
                    <a:pt x="0" y="187"/>
                  </a:cubicBezTo>
                  <a:cubicBezTo>
                    <a:pt x="43" y="198"/>
                    <a:pt x="87" y="204"/>
                    <a:pt x="131" y="206"/>
                  </a:cubicBezTo>
                  <a:cubicBezTo>
                    <a:pt x="131" y="205"/>
                    <a:pt x="131" y="205"/>
                    <a:pt x="131" y="206"/>
                  </a:cubicBezTo>
                  <a:cubicBezTo>
                    <a:pt x="159" y="208"/>
                    <a:pt x="188" y="207"/>
                    <a:pt x="216" y="205"/>
                  </a:cubicBezTo>
                  <a:cubicBezTo>
                    <a:pt x="363" y="193"/>
                    <a:pt x="507" y="135"/>
                    <a:pt x="616" y="36"/>
                  </a:cubicBezTo>
                  <a:cubicBezTo>
                    <a:pt x="610" y="29"/>
                    <a:pt x="604" y="22"/>
                    <a:pt x="598" y="15"/>
                  </a:cubicBezTo>
                  <a:cubicBezTo>
                    <a:pt x="593" y="10"/>
                    <a:pt x="588" y="5"/>
                    <a:pt x="584" y="0"/>
                  </a:cubicBezTo>
                  <a:cubicBezTo>
                    <a:pt x="483" y="91"/>
                    <a:pt x="349" y="146"/>
                    <a:pt x="213" y="157"/>
                  </a:cubicBezTo>
                  <a:cubicBezTo>
                    <a:pt x="146" y="162"/>
                    <a:pt x="78" y="157"/>
                    <a:pt x="13" y="140"/>
                  </a:cubicBezTo>
                  <a:cubicBezTo>
                    <a:pt x="11" y="146"/>
                    <a:pt x="9" y="153"/>
                    <a:pt x="8" y="159"/>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5" name="Freeform 13">
              <a:extLst>
                <a:ext uri="{FF2B5EF4-FFF2-40B4-BE49-F238E27FC236}">
                  <a16:creationId xmlns:a16="http://schemas.microsoft.com/office/drawing/2014/main" id="{8B43434F-EC25-6249-B794-E236CD8C6A0C}"/>
                </a:ext>
              </a:extLst>
            </p:cNvPr>
            <p:cNvSpPr>
              <a:spLocks/>
            </p:cNvSpPr>
            <p:nvPr/>
          </p:nvSpPr>
          <p:spPr bwMode="auto">
            <a:xfrm>
              <a:off x="555305" y="1362019"/>
              <a:ext cx="2294990" cy="551035"/>
            </a:xfrm>
            <a:custGeom>
              <a:avLst/>
              <a:gdLst>
                <a:gd name="T0" fmla="*/ 260 w 491"/>
                <a:gd name="T1" fmla="*/ 3 h 118"/>
                <a:gd name="T2" fmla="*/ 0 w 491"/>
                <a:gd name="T3" fmla="*/ 94 h 118"/>
                <a:gd name="T4" fmla="*/ 16 w 491"/>
                <a:gd name="T5" fmla="*/ 118 h 118"/>
                <a:gd name="T6" fmla="*/ 253 w 491"/>
                <a:gd name="T7" fmla="*/ 36 h 118"/>
                <a:gd name="T8" fmla="*/ 261 w 491"/>
                <a:gd name="T9" fmla="*/ 36 h 118"/>
                <a:gd name="T10" fmla="*/ 479 w 491"/>
                <a:gd name="T11" fmla="*/ 71 h 118"/>
                <a:gd name="T12" fmla="*/ 485 w 491"/>
                <a:gd name="T13" fmla="*/ 54 h 118"/>
                <a:gd name="T14" fmla="*/ 491 w 491"/>
                <a:gd name="T15" fmla="*/ 42 h 118"/>
                <a:gd name="T16" fmla="*/ 392 w 491"/>
                <a:gd name="T17" fmla="*/ 11 h 118"/>
                <a:gd name="T18" fmla="*/ 260 w 491"/>
                <a:gd name="T19"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118">
                  <a:moveTo>
                    <a:pt x="260" y="3"/>
                  </a:moveTo>
                  <a:cubicBezTo>
                    <a:pt x="168" y="11"/>
                    <a:pt x="78" y="43"/>
                    <a:pt x="0" y="94"/>
                  </a:cubicBezTo>
                  <a:cubicBezTo>
                    <a:pt x="5" y="102"/>
                    <a:pt x="11" y="110"/>
                    <a:pt x="16" y="118"/>
                  </a:cubicBezTo>
                  <a:cubicBezTo>
                    <a:pt x="86" y="70"/>
                    <a:pt x="169" y="43"/>
                    <a:pt x="253" y="36"/>
                  </a:cubicBezTo>
                  <a:cubicBezTo>
                    <a:pt x="256" y="36"/>
                    <a:pt x="258" y="36"/>
                    <a:pt x="261" y="36"/>
                  </a:cubicBezTo>
                  <a:cubicBezTo>
                    <a:pt x="335" y="31"/>
                    <a:pt x="410" y="42"/>
                    <a:pt x="479" y="71"/>
                  </a:cubicBezTo>
                  <a:cubicBezTo>
                    <a:pt x="481" y="65"/>
                    <a:pt x="483" y="60"/>
                    <a:pt x="485" y="54"/>
                  </a:cubicBezTo>
                  <a:cubicBezTo>
                    <a:pt x="487" y="50"/>
                    <a:pt x="489" y="46"/>
                    <a:pt x="491" y="42"/>
                  </a:cubicBezTo>
                  <a:cubicBezTo>
                    <a:pt x="459" y="28"/>
                    <a:pt x="426" y="17"/>
                    <a:pt x="392" y="11"/>
                  </a:cubicBezTo>
                  <a:cubicBezTo>
                    <a:pt x="349" y="2"/>
                    <a:pt x="304" y="0"/>
                    <a:pt x="260" y="3"/>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56" name="Title 1">
            <a:extLst>
              <a:ext uri="{FF2B5EF4-FFF2-40B4-BE49-F238E27FC236}">
                <a16:creationId xmlns:a16="http://schemas.microsoft.com/office/drawing/2014/main" id="{78B2D37D-D3A4-7E46-A2A3-DC368EF8C18A}"/>
              </a:ext>
            </a:extLst>
          </p:cNvPr>
          <p:cNvSpPr>
            <a:spLocks noGrp="1"/>
          </p:cNvSpPr>
          <p:nvPr>
            <p:ph type="title"/>
          </p:nvPr>
        </p:nvSpPr>
        <p:spPr>
          <a:xfrm>
            <a:off x="2627853" y="2686766"/>
            <a:ext cx="6582037" cy="1325563"/>
          </a:xfrm>
        </p:spPr>
        <p:txBody>
          <a:bodyPr>
            <a:normAutofit/>
          </a:bodyPr>
          <a:lstStyle/>
          <a:p>
            <a:pPr hangingPunct="0">
              <a:lnSpc>
                <a:spcPct val="150000"/>
              </a:lnSpc>
              <a:spcBef>
                <a:spcPts val="0"/>
              </a:spcBef>
            </a:pPr>
            <a:r>
              <a:rPr lang="zh-CN" altLang="en-US" dirty="0">
                <a:solidFill>
                  <a:schemeClr val="bg1"/>
                </a:solidFill>
                <a:latin typeface="微软雅黑" pitchFamily="34" charset="-122"/>
                <a:ea typeface="微软雅黑" pitchFamily="34" charset="-122"/>
              </a:rPr>
              <a:t>春松客服数据表</a:t>
            </a:r>
            <a:endParaRPr lang="en-US" altLang="zh-CN" dirty="0">
              <a:solidFill>
                <a:schemeClr val="bg1"/>
              </a:solidFill>
              <a:latin typeface="微软雅黑" pitchFamily="34" charset="-122"/>
              <a:ea typeface="微软雅黑" pitchFamily="34" charset="-122"/>
            </a:endParaRPr>
          </a:p>
        </p:txBody>
      </p:sp>
      <p:sp>
        <p:nvSpPr>
          <p:cNvPr id="15" name="TextBox 58">
            <a:extLst>
              <a:ext uri="{FF2B5EF4-FFF2-40B4-BE49-F238E27FC236}">
                <a16:creationId xmlns:a16="http://schemas.microsoft.com/office/drawing/2014/main" id="{3EC4EF7F-6106-8946-9226-B69C285D8AD0}"/>
              </a:ext>
            </a:extLst>
          </p:cNvPr>
          <p:cNvSpPr txBox="1"/>
          <p:nvPr/>
        </p:nvSpPr>
        <p:spPr>
          <a:xfrm>
            <a:off x="8716079" y="686629"/>
            <a:ext cx="2589170" cy="461665"/>
          </a:xfrm>
          <a:prstGeom prst="rect">
            <a:avLst/>
          </a:prstGeom>
          <a:noFill/>
        </p:spPr>
        <p:txBody>
          <a:bodyPr wrap="none" rtlCol="0">
            <a:spAutoFit/>
          </a:bodyPr>
          <a:lstStyle/>
          <a:p>
            <a:r>
              <a:rPr lang="en-US" sz="2400" dirty="0">
                <a:solidFill>
                  <a:schemeClr val="bg1"/>
                </a:solidFill>
                <a:latin typeface="微软雅黑" panose="020B0503020204020204" pitchFamily="34" charset="-122"/>
                <a:ea typeface="微软雅黑" panose="020B0503020204020204" pitchFamily="34" charset="-122"/>
              </a:rPr>
              <a:t>5-1 SQL</a:t>
            </a:r>
            <a:r>
              <a:rPr lang="zh-CN" altLang="en-US" sz="2400" dirty="0">
                <a:solidFill>
                  <a:schemeClr val="bg1"/>
                </a:solidFill>
                <a:latin typeface="微软雅黑" panose="020B0503020204020204" pitchFamily="34" charset="-122"/>
                <a:ea typeface="微软雅黑" panose="020B0503020204020204" pitchFamily="34" charset="-122"/>
              </a:rPr>
              <a:t>快速入门</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7152E43E-918E-DF4C-9CF4-393827DB7996}"/>
              </a:ext>
            </a:extLst>
          </p:cNvPr>
          <p:cNvSpPr txBox="1"/>
          <p:nvPr/>
        </p:nvSpPr>
        <p:spPr>
          <a:xfrm>
            <a:off x="8716079" y="317297"/>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6868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7779752"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对象关系映射</a:t>
            </a:r>
            <a:r>
              <a:rPr lang="en-US" altLang="zh-CN" dirty="0">
                <a:solidFill>
                  <a:schemeClr val="bg1"/>
                </a:solidFill>
                <a:latin typeface="微软雅黑" panose="020B0503020204020204" pitchFamily="34" charset="-122"/>
                <a:ea typeface="微软雅黑" panose="020B0503020204020204" pitchFamily="34" charset="-122"/>
              </a:rPr>
              <a:t>(OR Mapping)</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0" name="TextBox 58">
            <a:extLst>
              <a:ext uri="{FF2B5EF4-FFF2-40B4-BE49-F238E27FC236}">
                <a16:creationId xmlns:a16="http://schemas.microsoft.com/office/drawing/2014/main" id="{CC560028-91A1-0443-9CEE-1A906ECAAA8E}"/>
              </a:ext>
            </a:extLst>
          </p:cNvPr>
          <p:cNvSpPr txBox="1"/>
          <p:nvPr/>
        </p:nvSpPr>
        <p:spPr>
          <a:xfrm>
            <a:off x="8716079" y="686629"/>
            <a:ext cx="2589170" cy="461665"/>
          </a:xfrm>
          <a:prstGeom prst="rect">
            <a:avLst/>
          </a:prstGeom>
          <a:noFill/>
        </p:spPr>
        <p:txBody>
          <a:bodyPr wrap="none" rtlCol="0">
            <a:spAutoFit/>
          </a:bodyPr>
          <a:lstStyle/>
          <a:p>
            <a:r>
              <a:rPr lang="en-US" sz="2400" dirty="0">
                <a:solidFill>
                  <a:schemeClr val="bg1"/>
                </a:solidFill>
                <a:latin typeface="微软雅黑" panose="020B0503020204020204" pitchFamily="34" charset="-122"/>
                <a:ea typeface="微软雅黑" panose="020B0503020204020204" pitchFamily="34" charset="-122"/>
              </a:rPr>
              <a:t>5-1 SQL</a:t>
            </a:r>
            <a:r>
              <a:rPr lang="zh-CN" altLang="en-US" sz="2400" dirty="0">
                <a:solidFill>
                  <a:schemeClr val="bg1"/>
                </a:solidFill>
                <a:latin typeface="微软雅黑" panose="020B0503020204020204" pitchFamily="34" charset="-122"/>
                <a:ea typeface="微软雅黑" panose="020B0503020204020204" pitchFamily="34" charset="-122"/>
              </a:rPr>
              <a:t>快速入门</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1" name="TextBox 25">
            <a:extLst>
              <a:ext uri="{FF2B5EF4-FFF2-40B4-BE49-F238E27FC236}">
                <a16:creationId xmlns:a16="http://schemas.microsoft.com/office/drawing/2014/main" id="{91EEE214-3980-3C4F-8894-FCB50780268B}"/>
              </a:ext>
            </a:extLst>
          </p:cNvPr>
          <p:cNvSpPr txBox="1"/>
          <p:nvPr/>
        </p:nvSpPr>
        <p:spPr>
          <a:xfrm>
            <a:off x="8716079" y="317297"/>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79F46032-A0C9-8246-8B8E-B2B45FD0AF8F}"/>
              </a:ext>
            </a:extLst>
          </p:cNvPr>
          <p:cNvPicPr>
            <a:picLocks noChangeAspect="1"/>
          </p:cNvPicPr>
          <p:nvPr/>
        </p:nvPicPr>
        <p:blipFill>
          <a:blip r:embed="rId3"/>
          <a:stretch>
            <a:fillRect/>
          </a:stretch>
        </p:blipFill>
        <p:spPr>
          <a:xfrm>
            <a:off x="-27489" y="1466980"/>
            <a:ext cx="12192000" cy="5391020"/>
          </a:xfrm>
          <a:prstGeom prst="rect">
            <a:avLst/>
          </a:prstGeom>
        </p:spPr>
      </p:pic>
      <p:sp>
        <p:nvSpPr>
          <p:cNvPr id="2" name="Rectangle 1">
            <a:extLst>
              <a:ext uri="{FF2B5EF4-FFF2-40B4-BE49-F238E27FC236}">
                <a16:creationId xmlns:a16="http://schemas.microsoft.com/office/drawing/2014/main" id="{AEA4F8C4-6D3F-F547-924A-2F8C3CF9DA61}"/>
              </a:ext>
            </a:extLst>
          </p:cNvPr>
          <p:cNvSpPr/>
          <p:nvPr/>
        </p:nvSpPr>
        <p:spPr>
          <a:xfrm>
            <a:off x="0" y="3317358"/>
            <a:ext cx="12164511" cy="35406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defRPr/>
            </a:pPr>
            <a:r>
              <a:rPr lang="en-US" sz="4000" b="1" dirty="0">
                <a:latin typeface="Microsoft YaHei" panose="020B0503020204020204" pitchFamily="34" charset="-122"/>
                <a:ea typeface="Microsoft YaHei" panose="020B0503020204020204" pitchFamily="34" charset="-122"/>
              </a:rPr>
              <a:t>Object Relational </a:t>
            </a:r>
            <a:r>
              <a:rPr lang="en-US" sz="4000" b="1" dirty="0" err="1">
                <a:latin typeface="Microsoft YaHei" panose="020B0503020204020204" pitchFamily="34" charset="-122"/>
                <a:ea typeface="Microsoft YaHei" panose="020B0503020204020204" pitchFamily="34" charset="-122"/>
              </a:rPr>
              <a:t>Mapping</a:t>
            </a:r>
            <a:r>
              <a:rPr lang="en-US" sz="4000" dirty="0" err="1">
                <a:solidFill>
                  <a:schemeClr val="bg1"/>
                </a:solidFill>
                <a:latin typeface="Microsoft YaHei" panose="020B0503020204020204" pitchFamily="34" charset="-122"/>
                <a:ea typeface="Microsoft YaHei" panose="020B0503020204020204" pitchFamily="34" charset="-122"/>
              </a:rPr>
              <a:t>是一种程序设计技术，用于实现面向对象编程语言里不同类型系统的数据之间的转换</a:t>
            </a:r>
            <a:r>
              <a:rPr lang="en-US" sz="4000" dirty="0">
                <a:solidFill>
                  <a:schemeClr val="bg1"/>
                </a:solidFill>
                <a:latin typeface="Microsoft YaHei" panose="020B0503020204020204" pitchFamily="34" charset="-122"/>
                <a:ea typeface="Microsoft YaHei" panose="020B0503020204020204" pitchFamily="34" charset="-122"/>
              </a:rPr>
              <a:t>。</a:t>
            </a:r>
            <a:endParaRPr lang="en-US" sz="4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92159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en-US" altLang="zh-CN" dirty="0">
                <a:solidFill>
                  <a:schemeClr val="bg1"/>
                </a:solidFill>
                <a:latin typeface="微软雅黑" panose="020B0503020204020204" pitchFamily="34" charset="-122"/>
                <a:ea typeface="微软雅黑" panose="020B0503020204020204" pitchFamily="34" charset="-122"/>
              </a:rPr>
              <a:t>SQL</a:t>
            </a:r>
            <a:r>
              <a:rPr lang="zh-CN" altLang="en-US" dirty="0">
                <a:solidFill>
                  <a:schemeClr val="bg1"/>
                </a:solidFill>
                <a:latin typeface="微软雅黑" panose="020B0503020204020204" pitchFamily="34" charset="-122"/>
                <a:ea typeface="微软雅黑" panose="020B0503020204020204" pitchFamily="34" charset="-122"/>
              </a:rPr>
              <a:t>表结构初始化</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0" name="TextBox 58">
            <a:extLst>
              <a:ext uri="{FF2B5EF4-FFF2-40B4-BE49-F238E27FC236}">
                <a16:creationId xmlns:a16="http://schemas.microsoft.com/office/drawing/2014/main" id="{CC560028-91A1-0443-9CEE-1A906ECAAA8E}"/>
              </a:ext>
            </a:extLst>
          </p:cNvPr>
          <p:cNvSpPr txBox="1"/>
          <p:nvPr/>
        </p:nvSpPr>
        <p:spPr>
          <a:xfrm>
            <a:off x="8716079" y="686629"/>
            <a:ext cx="2589170" cy="461665"/>
          </a:xfrm>
          <a:prstGeom prst="rect">
            <a:avLst/>
          </a:prstGeom>
          <a:noFill/>
        </p:spPr>
        <p:txBody>
          <a:bodyPr wrap="none" rtlCol="0">
            <a:spAutoFit/>
          </a:bodyPr>
          <a:lstStyle/>
          <a:p>
            <a:r>
              <a:rPr lang="en-US" sz="2400" dirty="0">
                <a:solidFill>
                  <a:schemeClr val="bg1"/>
                </a:solidFill>
                <a:latin typeface="微软雅黑" panose="020B0503020204020204" pitchFamily="34" charset="-122"/>
                <a:ea typeface="微软雅黑" panose="020B0503020204020204" pitchFamily="34" charset="-122"/>
              </a:rPr>
              <a:t>5-1 SQL</a:t>
            </a:r>
            <a:r>
              <a:rPr lang="zh-CN" altLang="en-US" sz="2400" dirty="0">
                <a:solidFill>
                  <a:schemeClr val="bg1"/>
                </a:solidFill>
                <a:latin typeface="微软雅黑" panose="020B0503020204020204" pitchFamily="34" charset="-122"/>
                <a:ea typeface="微软雅黑" panose="020B0503020204020204" pitchFamily="34" charset="-122"/>
              </a:rPr>
              <a:t>快速入门</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1" name="TextBox 25">
            <a:extLst>
              <a:ext uri="{FF2B5EF4-FFF2-40B4-BE49-F238E27FC236}">
                <a16:creationId xmlns:a16="http://schemas.microsoft.com/office/drawing/2014/main" id="{91EEE214-3980-3C4F-8894-FCB50780268B}"/>
              </a:ext>
            </a:extLst>
          </p:cNvPr>
          <p:cNvSpPr txBox="1"/>
          <p:nvPr/>
        </p:nvSpPr>
        <p:spPr>
          <a:xfrm>
            <a:off x="8716079" y="317297"/>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4" name="Rectangle 13">
            <a:extLst>
              <a:ext uri="{FF2B5EF4-FFF2-40B4-BE49-F238E27FC236}">
                <a16:creationId xmlns:a16="http://schemas.microsoft.com/office/drawing/2014/main" id="{3CDC800F-7540-FF47-A507-B6459118E44A}"/>
              </a:ext>
            </a:extLst>
          </p:cNvPr>
          <p:cNvSpPr/>
          <p:nvPr/>
        </p:nvSpPr>
        <p:spPr>
          <a:xfrm>
            <a:off x="343522" y="1576824"/>
            <a:ext cx="2749471" cy="906851"/>
          </a:xfrm>
          <a:prstGeom prst="rect">
            <a:avLst/>
          </a:prstGeom>
        </p:spPr>
        <p:txBody>
          <a:bodyPr wrap="none">
            <a:spAutoFit/>
          </a:bodyPr>
          <a:lstStyle/>
          <a:p>
            <a:pPr hangingPunct="0">
              <a:lnSpc>
                <a:spcPct val="150000"/>
              </a:lnSpc>
            </a:pPr>
            <a:r>
              <a:rPr lang="zh-CN" altLang="en-US" sz="4000" dirty="0">
                <a:solidFill>
                  <a:schemeClr val="bg1"/>
                </a:solidFill>
                <a:latin typeface="微软雅黑" panose="020B0503020204020204" pitchFamily="34" charset="-122"/>
                <a:ea typeface="微软雅黑" panose="020B0503020204020204" pitchFamily="34" charset="-122"/>
                <a:sym typeface="Times New Roman" panose="02020603050405020304"/>
              </a:rPr>
              <a:t>初始化脚本</a:t>
            </a:r>
            <a:endPar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endParaRPr>
          </a:p>
        </p:txBody>
      </p:sp>
      <p:sp>
        <p:nvSpPr>
          <p:cNvPr id="15" name="Rectangle 14">
            <a:extLst>
              <a:ext uri="{FF2B5EF4-FFF2-40B4-BE49-F238E27FC236}">
                <a16:creationId xmlns:a16="http://schemas.microsoft.com/office/drawing/2014/main" id="{F07A5CE7-6CCF-FE44-91ED-2CDEC3FAF2C3}"/>
              </a:ext>
            </a:extLst>
          </p:cNvPr>
          <p:cNvSpPr/>
          <p:nvPr/>
        </p:nvSpPr>
        <p:spPr>
          <a:xfrm>
            <a:off x="343522" y="2643997"/>
            <a:ext cx="8095293" cy="523220"/>
          </a:xfrm>
          <a:prstGeom prst="rect">
            <a:avLst/>
          </a:prstGeom>
        </p:spPr>
        <p:txBody>
          <a:bodyPr wrap="none">
            <a:spAutoFit/>
          </a:bodyPr>
          <a:lstStyle/>
          <a:p>
            <a:r>
              <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contact-center/config/</a:t>
            </a:r>
            <a:r>
              <a:rPr lang="en-US" sz="2800"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sql</a:t>
            </a:r>
            <a:r>
              <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t>
            </a:r>
            <a:r>
              <a:rPr lang="en-US" sz="2800"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cosinee</a:t>
            </a:r>
            <a:r>
              <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-MySQL-</a:t>
            </a:r>
            <a:r>
              <a:rPr lang="en-US" sz="2800"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slim.sql</a:t>
            </a:r>
            <a:endPar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7" name="Rectangle 16">
            <a:extLst>
              <a:ext uri="{FF2B5EF4-FFF2-40B4-BE49-F238E27FC236}">
                <a16:creationId xmlns:a16="http://schemas.microsoft.com/office/drawing/2014/main" id="{DD136CEB-11C0-FE48-BEA6-DC3BEDC10ED6}"/>
              </a:ext>
            </a:extLst>
          </p:cNvPr>
          <p:cNvSpPr/>
          <p:nvPr/>
        </p:nvSpPr>
        <p:spPr>
          <a:xfrm>
            <a:off x="343522" y="3327539"/>
            <a:ext cx="7226209" cy="906851"/>
          </a:xfrm>
          <a:prstGeom prst="rect">
            <a:avLst/>
          </a:prstGeom>
        </p:spPr>
        <p:txBody>
          <a:bodyPr wrap="none">
            <a:spAutoFit/>
          </a:bodyPr>
          <a:lstStyle/>
          <a:p>
            <a:pPr hangingPunct="0">
              <a:lnSpc>
                <a:spcPct val="150000"/>
              </a:lnSpc>
            </a:pPr>
            <a:r>
              <a:rPr lang="zh-CN" altLang="en-US" sz="4000" dirty="0">
                <a:solidFill>
                  <a:schemeClr val="bg1"/>
                </a:solidFill>
                <a:latin typeface="微软雅黑" panose="020B0503020204020204" pitchFamily="34" charset="-122"/>
                <a:ea typeface="微软雅黑" panose="020B0503020204020204" pitchFamily="34" charset="-122"/>
                <a:sym typeface="Times New Roman" panose="02020603050405020304"/>
              </a:rPr>
              <a:t>查看</a:t>
            </a: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Hibernate</a:t>
            </a:r>
            <a:r>
              <a:rPr lang="zh-CN" altLang="en-US" sz="4000" dirty="0">
                <a:solidFill>
                  <a:schemeClr val="bg1"/>
                </a:solidFill>
                <a:latin typeface="微软雅黑" panose="020B0503020204020204" pitchFamily="34" charset="-122"/>
                <a:ea typeface="微软雅黑" panose="020B0503020204020204" pitchFamily="34" charset="-122"/>
                <a:sym typeface="Times New Roman" panose="02020603050405020304"/>
              </a:rPr>
              <a:t>数据库脚本执行</a:t>
            </a:r>
            <a:endPar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endParaRPr>
          </a:p>
        </p:txBody>
      </p:sp>
      <p:sp>
        <p:nvSpPr>
          <p:cNvPr id="18" name="Rectangle 17">
            <a:extLst>
              <a:ext uri="{FF2B5EF4-FFF2-40B4-BE49-F238E27FC236}">
                <a16:creationId xmlns:a16="http://schemas.microsoft.com/office/drawing/2014/main" id="{D9CDBB16-AB08-3149-B4E6-EC7E0EE702C8}"/>
              </a:ext>
            </a:extLst>
          </p:cNvPr>
          <p:cNvSpPr/>
          <p:nvPr/>
        </p:nvSpPr>
        <p:spPr>
          <a:xfrm>
            <a:off x="343522" y="4394712"/>
            <a:ext cx="8095293" cy="2597378"/>
          </a:xfrm>
          <a:prstGeom prst="rect">
            <a:avLst/>
          </a:prstGeom>
        </p:spPr>
        <p:txBody>
          <a:bodyPr wrap="square">
            <a:spAutoFit/>
          </a:bodyPr>
          <a:lstStyle/>
          <a:p>
            <a:pPr>
              <a:lnSpc>
                <a:spcPct val="150000"/>
              </a:lnSpc>
            </a:pPr>
            <a:r>
              <a:rPr lang="en-US" sz="2800" b="1"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Properties: </a:t>
            </a:r>
            <a:r>
              <a:rPr lang="en-US" sz="2800" b="1"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spring.jpa.show-sql</a:t>
            </a:r>
            <a:r>
              <a:rPr lang="en-US" sz="2800" b="1"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=true</a:t>
            </a:r>
          </a:p>
          <a:p>
            <a:pPr>
              <a:lnSpc>
                <a:spcPct val="150000"/>
              </a:lnSpc>
            </a:pPr>
            <a:r>
              <a:rPr lang="en-US" sz="2800" b="1"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OR</a:t>
            </a:r>
          </a:p>
          <a:p>
            <a:pPr>
              <a:lnSpc>
                <a:spcPct val="150000"/>
              </a:lnSpc>
            </a:pPr>
            <a:r>
              <a:rPr lang="zh-CN" altLang="en-US" sz="2800" b="1"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环境变量：</a:t>
            </a:r>
            <a:r>
              <a:rPr lang="en-US" sz="2800" b="1"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SPRING_JPA_SHOW_SQL=true</a:t>
            </a:r>
            <a:endPar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a:p>
            <a:pPr>
              <a:lnSpc>
                <a:spcPct val="150000"/>
              </a:lnSpc>
            </a:pPr>
            <a:endPar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 name="Rectangle 1">
            <a:extLst>
              <a:ext uri="{FF2B5EF4-FFF2-40B4-BE49-F238E27FC236}">
                <a16:creationId xmlns:a16="http://schemas.microsoft.com/office/drawing/2014/main" id="{0C4C5C6A-260A-1D4D-8423-5B7D5DDC10A0}"/>
              </a:ext>
            </a:extLst>
          </p:cNvPr>
          <p:cNvSpPr/>
          <p:nvPr/>
        </p:nvSpPr>
        <p:spPr>
          <a:xfrm>
            <a:off x="7029236" y="5170181"/>
            <a:ext cx="4578869" cy="523220"/>
          </a:xfrm>
          <a:prstGeom prst="rect">
            <a:avLst/>
          </a:prstGeom>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sz="2800" b="1" dirty="0">
                <a:solidFill>
                  <a:schemeClr val="bg1"/>
                </a:solidFill>
                <a:latin typeface="Microsoft YaHei" panose="020B0503020204020204" pitchFamily="34" charset="-122"/>
                <a:ea typeface="Microsoft YaHei" panose="020B0503020204020204" pitchFamily="34" charset="-122"/>
                <a:cs typeface="Segoe UI Historic" panose="020B0502040204020203" pitchFamily="34" charset="0"/>
              </a:rPr>
              <a:t>Logger level INFO</a:t>
            </a:r>
          </a:p>
        </p:txBody>
      </p:sp>
    </p:spTree>
    <p:extLst>
      <p:ext uri="{BB962C8B-B14F-4D97-AF65-F5344CB8AC3E}">
        <p14:creationId xmlns:p14="http://schemas.microsoft.com/office/powerpoint/2010/main" val="367474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pSp>
        <p:nvGrpSpPr>
          <p:cNvPr id="48" name="组合 36">
            <a:extLst>
              <a:ext uri="{FF2B5EF4-FFF2-40B4-BE49-F238E27FC236}">
                <a16:creationId xmlns:a16="http://schemas.microsoft.com/office/drawing/2014/main" id="{B8C4DA4D-602B-6244-A8D7-3748B4965C9A}"/>
              </a:ext>
            </a:extLst>
          </p:cNvPr>
          <p:cNvGrpSpPr/>
          <p:nvPr/>
        </p:nvGrpSpPr>
        <p:grpSpPr>
          <a:xfrm flipH="1">
            <a:off x="-183386" y="-156395"/>
            <a:ext cx="6395162" cy="6705241"/>
            <a:chOff x="-720565" y="230326"/>
            <a:chExt cx="6395162" cy="6705241"/>
          </a:xfrm>
        </p:grpSpPr>
        <p:sp>
          <p:nvSpPr>
            <p:cNvPr id="49" name="Freeform 5">
              <a:extLst>
                <a:ext uri="{FF2B5EF4-FFF2-40B4-BE49-F238E27FC236}">
                  <a16:creationId xmlns:a16="http://schemas.microsoft.com/office/drawing/2014/main" id="{1AAFF16C-EAAE-5446-8FCE-BC472D51D912}"/>
                </a:ext>
              </a:extLst>
            </p:cNvPr>
            <p:cNvSpPr>
              <a:spLocks/>
            </p:cNvSpPr>
            <p:nvPr/>
          </p:nvSpPr>
          <p:spPr bwMode="auto">
            <a:xfrm>
              <a:off x="-623787" y="814935"/>
              <a:ext cx="5528121" cy="5905351"/>
            </a:xfrm>
            <a:custGeom>
              <a:avLst/>
              <a:gdLst>
                <a:gd name="T0" fmla="*/ 502 w 1182"/>
                <a:gd name="T1" fmla="*/ 4 h 1263"/>
                <a:gd name="T2" fmla="*/ 0 w 1182"/>
                <a:gd name="T3" fmla="*/ 301 h 1263"/>
                <a:gd name="T4" fmla="*/ 86 w 1182"/>
                <a:gd name="T5" fmla="*/ 355 h 1263"/>
                <a:gd name="T6" fmla="*/ 242 w 1182"/>
                <a:gd name="T7" fmla="*/ 197 h 1263"/>
                <a:gd name="T8" fmla="*/ 242 w 1182"/>
                <a:gd name="T9" fmla="*/ 197 h 1263"/>
                <a:gd name="T10" fmla="*/ 501 w 1182"/>
                <a:gd name="T11" fmla="*/ 105 h 1263"/>
                <a:gd name="T12" fmla="*/ 512 w 1182"/>
                <a:gd name="T13" fmla="*/ 104 h 1263"/>
                <a:gd name="T14" fmla="*/ 618 w 1182"/>
                <a:gd name="T15" fmla="*/ 108 h 1263"/>
                <a:gd name="T16" fmla="*/ 635 w 1182"/>
                <a:gd name="T17" fmla="*/ 110 h 1263"/>
                <a:gd name="T18" fmla="*/ 748 w 1182"/>
                <a:gd name="T19" fmla="*/ 145 h 1263"/>
                <a:gd name="T20" fmla="*/ 748 w 1182"/>
                <a:gd name="T21" fmla="*/ 145 h 1263"/>
                <a:gd name="T22" fmla="*/ 1039 w 1182"/>
                <a:gd name="T23" fmla="*/ 432 h 1263"/>
                <a:gd name="T24" fmla="*/ 1041 w 1182"/>
                <a:gd name="T25" fmla="*/ 433 h 1263"/>
                <a:gd name="T26" fmla="*/ 990 w 1182"/>
                <a:gd name="T27" fmla="*/ 940 h 1263"/>
                <a:gd name="T28" fmla="*/ 989 w 1182"/>
                <a:gd name="T29" fmla="*/ 940 h 1263"/>
                <a:gd name="T30" fmla="*/ 889 w 1182"/>
                <a:gd name="T31" fmla="*/ 1054 h 1263"/>
                <a:gd name="T32" fmla="*/ 583 w 1182"/>
                <a:gd name="T33" fmla="*/ 1176 h 1263"/>
                <a:gd name="T34" fmla="*/ 307 w 1182"/>
                <a:gd name="T35" fmla="*/ 1126 h 1263"/>
                <a:gd name="T36" fmla="*/ 263 w 1182"/>
                <a:gd name="T37" fmla="*/ 1217 h 1263"/>
                <a:gd name="T38" fmla="*/ 382 w 1182"/>
                <a:gd name="T39" fmla="*/ 1260 h 1263"/>
                <a:gd name="T40" fmla="*/ 387 w 1182"/>
                <a:gd name="T41" fmla="*/ 1241 h 1263"/>
                <a:gd name="T42" fmla="*/ 587 w 1182"/>
                <a:gd name="T43" fmla="*/ 1258 h 1263"/>
                <a:gd name="T44" fmla="*/ 958 w 1182"/>
                <a:gd name="T45" fmla="*/ 1101 h 1263"/>
                <a:gd name="T46" fmla="*/ 972 w 1182"/>
                <a:gd name="T47" fmla="*/ 1116 h 1263"/>
                <a:gd name="T48" fmla="*/ 1179 w 1182"/>
                <a:gd name="T49" fmla="*/ 677 h 1263"/>
                <a:gd name="T50" fmla="*/ 1170 w 1182"/>
                <a:gd name="T51" fmla="*/ 676 h 1263"/>
                <a:gd name="T52" fmla="*/ 918 w 1182"/>
                <a:gd name="T53" fmla="*/ 137 h 1263"/>
                <a:gd name="T54" fmla="*/ 923 w 1182"/>
                <a:gd name="T55" fmla="*/ 130 h 1263"/>
                <a:gd name="T56" fmla="*/ 632 w 1182"/>
                <a:gd name="T57" fmla="*/ 7 h 1263"/>
                <a:gd name="T58" fmla="*/ 502 w 1182"/>
                <a:gd name="T59" fmla="*/ 4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2" h="1263">
                  <a:moveTo>
                    <a:pt x="502" y="4"/>
                  </a:moveTo>
                  <a:cubicBezTo>
                    <a:pt x="302" y="19"/>
                    <a:pt x="107" y="131"/>
                    <a:pt x="0" y="301"/>
                  </a:cubicBezTo>
                  <a:cubicBezTo>
                    <a:pt x="29" y="319"/>
                    <a:pt x="57" y="337"/>
                    <a:pt x="86" y="355"/>
                  </a:cubicBezTo>
                  <a:cubicBezTo>
                    <a:pt x="126" y="292"/>
                    <a:pt x="180" y="238"/>
                    <a:pt x="242" y="197"/>
                  </a:cubicBezTo>
                  <a:cubicBezTo>
                    <a:pt x="242" y="196"/>
                    <a:pt x="243" y="197"/>
                    <a:pt x="242" y="197"/>
                  </a:cubicBezTo>
                  <a:cubicBezTo>
                    <a:pt x="319" y="145"/>
                    <a:pt x="409" y="112"/>
                    <a:pt x="501" y="105"/>
                  </a:cubicBezTo>
                  <a:cubicBezTo>
                    <a:pt x="505" y="105"/>
                    <a:pt x="509" y="104"/>
                    <a:pt x="512" y="104"/>
                  </a:cubicBezTo>
                  <a:cubicBezTo>
                    <a:pt x="548" y="102"/>
                    <a:pt x="583" y="103"/>
                    <a:pt x="618" y="108"/>
                  </a:cubicBezTo>
                  <a:cubicBezTo>
                    <a:pt x="624" y="108"/>
                    <a:pt x="629" y="109"/>
                    <a:pt x="635" y="110"/>
                  </a:cubicBezTo>
                  <a:cubicBezTo>
                    <a:pt x="674" y="117"/>
                    <a:pt x="712" y="130"/>
                    <a:pt x="748" y="145"/>
                  </a:cubicBezTo>
                  <a:cubicBezTo>
                    <a:pt x="748" y="145"/>
                    <a:pt x="749" y="144"/>
                    <a:pt x="748" y="145"/>
                  </a:cubicBezTo>
                  <a:cubicBezTo>
                    <a:pt x="876" y="200"/>
                    <a:pt x="984" y="305"/>
                    <a:pt x="1039" y="432"/>
                  </a:cubicBezTo>
                  <a:cubicBezTo>
                    <a:pt x="1042" y="431"/>
                    <a:pt x="1038" y="434"/>
                    <a:pt x="1041" y="433"/>
                  </a:cubicBezTo>
                  <a:cubicBezTo>
                    <a:pt x="1110" y="598"/>
                    <a:pt x="1090" y="791"/>
                    <a:pt x="990" y="940"/>
                  </a:cubicBezTo>
                  <a:cubicBezTo>
                    <a:pt x="988" y="939"/>
                    <a:pt x="992" y="942"/>
                    <a:pt x="989" y="940"/>
                  </a:cubicBezTo>
                  <a:cubicBezTo>
                    <a:pt x="962" y="983"/>
                    <a:pt x="928" y="1021"/>
                    <a:pt x="889" y="1054"/>
                  </a:cubicBezTo>
                  <a:cubicBezTo>
                    <a:pt x="804" y="1126"/>
                    <a:pt x="695" y="1167"/>
                    <a:pt x="583" y="1176"/>
                  </a:cubicBezTo>
                  <a:cubicBezTo>
                    <a:pt x="488" y="1183"/>
                    <a:pt x="392" y="1167"/>
                    <a:pt x="307" y="1126"/>
                  </a:cubicBezTo>
                  <a:cubicBezTo>
                    <a:pt x="292" y="1157"/>
                    <a:pt x="278" y="1187"/>
                    <a:pt x="263" y="1217"/>
                  </a:cubicBezTo>
                  <a:cubicBezTo>
                    <a:pt x="301" y="1236"/>
                    <a:pt x="341" y="1250"/>
                    <a:pt x="382" y="1260"/>
                  </a:cubicBezTo>
                  <a:cubicBezTo>
                    <a:pt x="383" y="1254"/>
                    <a:pt x="385" y="1247"/>
                    <a:pt x="387" y="1241"/>
                  </a:cubicBezTo>
                  <a:cubicBezTo>
                    <a:pt x="452" y="1258"/>
                    <a:pt x="520" y="1263"/>
                    <a:pt x="587" y="1258"/>
                  </a:cubicBezTo>
                  <a:cubicBezTo>
                    <a:pt x="723" y="1247"/>
                    <a:pt x="857" y="1192"/>
                    <a:pt x="958" y="1101"/>
                  </a:cubicBezTo>
                  <a:cubicBezTo>
                    <a:pt x="962" y="1106"/>
                    <a:pt x="967" y="1111"/>
                    <a:pt x="972" y="1116"/>
                  </a:cubicBezTo>
                  <a:cubicBezTo>
                    <a:pt x="1094" y="1005"/>
                    <a:pt x="1168" y="842"/>
                    <a:pt x="1179" y="677"/>
                  </a:cubicBezTo>
                  <a:cubicBezTo>
                    <a:pt x="1176" y="677"/>
                    <a:pt x="1173" y="677"/>
                    <a:pt x="1170" y="676"/>
                  </a:cubicBezTo>
                  <a:cubicBezTo>
                    <a:pt x="1182" y="471"/>
                    <a:pt x="1083" y="260"/>
                    <a:pt x="918" y="137"/>
                  </a:cubicBezTo>
                  <a:cubicBezTo>
                    <a:pt x="920" y="135"/>
                    <a:pt x="921" y="132"/>
                    <a:pt x="923" y="130"/>
                  </a:cubicBezTo>
                  <a:cubicBezTo>
                    <a:pt x="837" y="66"/>
                    <a:pt x="737" y="22"/>
                    <a:pt x="632" y="7"/>
                  </a:cubicBezTo>
                  <a:cubicBezTo>
                    <a:pt x="589" y="1"/>
                    <a:pt x="545" y="0"/>
                    <a:pt x="502" y="4"/>
                  </a:cubicBezTo>
                </a:path>
              </a:pathLst>
            </a:custGeom>
            <a:solidFill>
              <a:schemeClr val="bg1">
                <a:alpha val="1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0" name="Freeform 6">
              <a:extLst>
                <a:ext uri="{FF2B5EF4-FFF2-40B4-BE49-F238E27FC236}">
                  <a16:creationId xmlns:a16="http://schemas.microsoft.com/office/drawing/2014/main" id="{F3160D69-30A2-154F-B255-276B2EFC955F}"/>
                </a:ext>
              </a:extLst>
            </p:cNvPr>
            <p:cNvSpPr>
              <a:spLocks/>
            </p:cNvSpPr>
            <p:nvPr/>
          </p:nvSpPr>
          <p:spPr bwMode="auto">
            <a:xfrm>
              <a:off x="3669936" y="1273142"/>
              <a:ext cx="1463502" cy="2717647"/>
            </a:xfrm>
            <a:custGeom>
              <a:avLst/>
              <a:gdLst>
                <a:gd name="T0" fmla="*/ 29 w 313"/>
                <a:gd name="T1" fmla="*/ 0 h 581"/>
                <a:gd name="T2" fmla="*/ 5 w 313"/>
                <a:gd name="T3" fmla="*/ 32 h 581"/>
                <a:gd name="T4" fmla="*/ 0 w 313"/>
                <a:gd name="T5" fmla="*/ 39 h 581"/>
                <a:gd name="T6" fmla="*/ 252 w 313"/>
                <a:gd name="T7" fmla="*/ 578 h 581"/>
                <a:gd name="T8" fmla="*/ 261 w 313"/>
                <a:gd name="T9" fmla="*/ 579 h 581"/>
                <a:gd name="T10" fmla="*/ 301 w 313"/>
                <a:gd name="T11" fmla="*/ 581 h 581"/>
                <a:gd name="T12" fmla="*/ 29 w 313"/>
                <a:gd name="T13" fmla="*/ 0 h 581"/>
              </a:gdLst>
              <a:ahLst/>
              <a:cxnLst>
                <a:cxn ang="0">
                  <a:pos x="T0" y="T1"/>
                </a:cxn>
                <a:cxn ang="0">
                  <a:pos x="T2" y="T3"/>
                </a:cxn>
                <a:cxn ang="0">
                  <a:pos x="T4" y="T5"/>
                </a:cxn>
                <a:cxn ang="0">
                  <a:pos x="T6" y="T7"/>
                </a:cxn>
                <a:cxn ang="0">
                  <a:pos x="T8" y="T9"/>
                </a:cxn>
                <a:cxn ang="0">
                  <a:pos x="T10" y="T11"/>
                </a:cxn>
                <a:cxn ang="0">
                  <a:pos x="T12" y="T13"/>
                </a:cxn>
              </a:cxnLst>
              <a:rect l="0" t="0" r="r" b="b"/>
              <a:pathLst>
                <a:path w="313" h="581">
                  <a:moveTo>
                    <a:pt x="29" y="0"/>
                  </a:moveTo>
                  <a:cubicBezTo>
                    <a:pt x="21" y="11"/>
                    <a:pt x="13" y="21"/>
                    <a:pt x="5" y="32"/>
                  </a:cubicBezTo>
                  <a:cubicBezTo>
                    <a:pt x="3" y="34"/>
                    <a:pt x="2" y="37"/>
                    <a:pt x="0" y="39"/>
                  </a:cubicBezTo>
                  <a:cubicBezTo>
                    <a:pt x="165" y="162"/>
                    <a:pt x="264" y="373"/>
                    <a:pt x="252" y="578"/>
                  </a:cubicBezTo>
                  <a:cubicBezTo>
                    <a:pt x="261" y="579"/>
                    <a:pt x="261" y="579"/>
                    <a:pt x="261" y="579"/>
                  </a:cubicBezTo>
                  <a:cubicBezTo>
                    <a:pt x="274" y="580"/>
                    <a:pt x="288" y="580"/>
                    <a:pt x="301" y="581"/>
                  </a:cubicBezTo>
                  <a:cubicBezTo>
                    <a:pt x="313" y="360"/>
                    <a:pt x="207" y="132"/>
                    <a:pt x="2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1" name="Freeform 7">
              <a:extLst>
                <a:ext uri="{FF2B5EF4-FFF2-40B4-BE49-F238E27FC236}">
                  <a16:creationId xmlns:a16="http://schemas.microsoft.com/office/drawing/2014/main" id="{4581C50A-50CF-4542-8028-CB85C21E27E8}"/>
                </a:ext>
              </a:extLst>
            </p:cNvPr>
            <p:cNvSpPr>
              <a:spLocks/>
            </p:cNvSpPr>
            <p:nvPr/>
          </p:nvSpPr>
          <p:spPr bwMode="auto">
            <a:xfrm>
              <a:off x="-19428" y="5140258"/>
              <a:ext cx="1915784" cy="1028993"/>
            </a:xfrm>
            <a:custGeom>
              <a:avLst/>
              <a:gdLst>
                <a:gd name="T0" fmla="*/ 39 w 410"/>
                <a:gd name="T1" fmla="*/ 0 h 220"/>
                <a:gd name="T2" fmla="*/ 0 w 410"/>
                <a:gd name="T3" fmla="*/ 30 h 220"/>
                <a:gd name="T4" fmla="*/ 204 w 410"/>
                <a:gd name="T5" fmla="*/ 182 h 220"/>
                <a:gd name="T6" fmla="*/ 410 w 410"/>
                <a:gd name="T7" fmla="*/ 215 h 220"/>
                <a:gd name="T8" fmla="*/ 406 w 410"/>
                <a:gd name="T9" fmla="*/ 167 h 220"/>
                <a:gd name="T10" fmla="*/ 221 w 410"/>
                <a:gd name="T11" fmla="*/ 137 h 220"/>
                <a:gd name="T12" fmla="*/ 39 w 410"/>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410" h="220">
                  <a:moveTo>
                    <a:pt x="39" y="0"/>
                  </a:moveTo>
                  <a:cubicBezTo>
                    <a:pt x="26" y="10"/>
                    <a:pt x="13" y="20"/>
                    <a:pt x="0" y="30"/>
                  </a:cubicBezTo>
                  <a:cubicBezTo>
                    <a:pt x="52" y="98"/>
                    <a:pt x="124" y="150"/>
                    <a:pt x="204" y="182"/>
                  </a:cubicBezTo>
                  <a:cubicBezTo>
                    <a:pt x="269" y="208"/>
                    <a:pt x="340" y="220"/>
                    <a:pt x="410" y="215"/>
                  </a:cubicBezTo>
                  <a:cubicBezTo>
                    <a:pt x="409" y="199"/>
                    <a:pt x="407" y="183"/>
                    <a:pt x="406" y="167"/>
                  </a:cubicBezTo>
                  <a:cubicBezTo>
                    <a:pt x="344" y="171"/>
                    <a:pt x="280" y="160"/>
                    <a:pt x="221" y="137"/>
                  </a:cubicBezTo>
                  <a:cubicBezTo>
                    <a:pt x="150" y="108"/>
                    <a:pt x="85" y="61"/>
                    <a:pt x="3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2" name="Freeform 8">
              <a:extLst>
                <a:ext uri="{FF2B5EF4-FFF2-40B4-BE49-F238E27FC236}">
                  <a16:creationId xmlns:a16="http://schemas.microsoft.com/office/drawing/2014/main" id="{817E9638-3E34-4643-8465-07B9BD57F0AE}"/>
                </a:ext>
              </a:extLst>
            </p:cNvPr>
            <p:cNvSpPr>
              <a:spLocks/>
            </p:cNvSpPr>
            <p:nvPr/>
          </p:nvSpPr>
          <p:spPr bwMode="auto">
            <a:xfrm>
              <a:off x="4005692" y="2726768"/>
              <a:ext cx="1668905" cy="4208799"/>
            </a:xfrm>
            <a:custGeom>
              <a:avLst/>
              <a:gdLst>
                <a:gd name="T0" fmla="*/ 286 w 357"/>
                <a:gd name="T1" fmla="*/ 0 h 900"/>
                <a:gd name="T2" fmla="*/ 239 w 357"/>
                <a:gd name="T3" fmla="*/ 11 h 900"/>
                <a:gd name="T4" fmla="*/ 0 w 357"/>
                <a:gd name="T5" fmla="*/ 866 h 900"/>
                <a:gd name="T6" fmla="*/ 36 w 357"/>
                <a:gd name="T7" fmla="*/ 900 h 900"/>
                <a:gd name="T8" fmla="*/ 286 w 357"/>
                <a:gd name="T9" fmla="*/ 0 h 900"/>
              </a:gdLst>
              <a:ahLst/>
              <a:cxnLst>
                <a:cxn ang="0">
                  <a:pos x="T0" y="T1"/>
                </a:cxn>
                <a:cxn ang="0">
                  <a:pos x="T2" y="T3"/>
                </a:cxn>
                <a:cxn ang="0">
                  <a:pos x="T4" y="T5"/>
                </a:cxn>
                <a:cxn ang="0">
                  <a:pos x="T6" y="T7"/>
                </a:cxn>
                <a:cxn ang="0">
                  <a:pos x="T8" y="T9"/>
                </a:cxn>
              </a:cxnLst>
              <a:rect l="0" t="0" r="r" b="b"/>
              <a:pathLst>
                <a:path w="357" h="900">
                  <a:moveTo>
                    <a:pt x="286" y="0"/>
                  </a:moveTo>
                  <a:cubicBezTo>
                    <a:pt x="270" y="4"/>
                    <a:pt x="255" y="7"/>
                    <a:pt x="239" y="11"/>
                  </a:cubicBezTo>
                  <a:cubicBezTo>
                    <a:pt x="306" y="310"/>
                    <a:pt x="213" y="645"/>
                    <a:pt x="0" y="866"/>
                  </a:cubicBezTo>
                  <a:cubicBezTo>
                    <a:pt x="12" y="877"/>
                    <a:pt x="24" y="888"/>
                    <a:pt x="36" y="900"/>
                  </a:cubicBezTo>
                  <a:cubicBezTo>
                    <a:pt x="259" y="667"/>
                    <a:pt x="357" y="315"/>
                    <a:pt x="286" y="0"/>
                  </a:cubicBezTo>
                </a:path>
              </a:pathLst>
            </a:custGeom>
            <a:solidFill>
              <a:schemeClr val="bg1">
                <a:alpha val="41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3" name="Freeform 9">
              <a:extLst>
                <a:ext uri="{FF2B5EF4-FFF2-40B4-BE49-F238E27FC236}">
                  <a16:creationId xmlns:a16="http://schemas.microsoft.com/office/drawing/2014/main" id="{A1094A7E-04F8-D54C-AD47-56296E073D24}"/>
                </a:ext>
              </a:extLst>
            </p:cNvPr>
            <p:cNvSpPr>
              <a:spLocks/>
            </p:cNvSpPr>
            <p:nvPr/>
          </p:nvSpPr>
          <p:spPr bwMode="auto">
            <a:xfrm>
              <a:off x="-720565" y="230326"/>
              <a:ext cx="3622212" cy="1360800"/>
            </a:xfrm>
            <a:custGeom>
              <a:avLst/>
              <a:gdLst>
                <a:gd name="T0" fmla="*/ 550 w 775"/>
                <a:gd name="T1" fmla="*/ 6 h 291"/>
                <a:gd name="T2" fmla="*/ 0 w 775"/>
                <a:gd name="T3" fmla="*/ 257 h 291"/>
                <a:gd name="T4" fmla="*/ 35 w 775"/>
                <a:gd name="T5" fmla="*/ 291 h 291"/>
                <a:gd name="T6" fmla="*/ 553 w 775"/>
                <a:gd name="T7" fmla="*/ 54 h 291"/>
                <a:gd name="T8" fmla="*/ 766 w 775"/>
                <a:gd name="T9" fmla="*/ 66 h 291"/>
                <a:gd name="T10" fmla="*/ 775 w 775"/>
                <a:gd name="T11" fmla="*/ 18 h 291"/>
                <a:gd name="T12" fmla="*/ 550 w 775"/>
                <a:gd name="T13" fmla="*/ 6 h 291"/>
              </a:gdLst>
              <a:ahLst/>
              <a:cxnLst>
                <a:cxn ang="0">
                  <a:pos x="T0" y="T1"/>
                </a:cxn>
                <a:cxn ang="0">
                  <a:pos x="T2" y="T3"/>
                </a:cxn>
                <a:cxn ang="0">
                  <a:pos x="T4" y="T5"/>
                </a:cxn>
                <a:cxn ang="0">
                  <a:pos x="T6" y="T7"/>
                </a:cxn>
                <a:cxn ang="0">
                  <a:pos x="T8" y="T9"/>
                </a:cxn>
                <a:cxn ang="0">
                  <a:pos x="T10" y="T11"/>
                </a:cxn>
                <a:cxn ang="0">
                  <a:pos x="T12" y="T13"/>
                </a:cxn>
              </a:cxnLst>
              <a:rect l="0" t="0" r="r" b="b"/>
              <a:pathLst>
                <a:path w="775" h="291">
                  <a:moveTo>
                    <a:pt x="550" y="6"/>
                  </a:moveTo>
                  <a:cubicBezTo>
                    <a:pt x="345" y="22"/>
                    <a:pt x="144" y="111"/>
                    <a:pt x="0" y="257"/>
                  </a:cubicBezTo>
                  <a:cubicBezTo>
                    <a:pt x="12" y="268"/>
                    <a:pt x="23" y="280"/>
                    <a:pt x="35" y="291"/>
                  </a:cubicBezTo>
                  <a:cubicBezTo>
                    <a:pt x="171" y="153"/>
                    <a:pt x="360" y="69"/>
                    <a:pt x="553" y="54"/>
                  </a:cubicBezTo>
                  <a:cubicBezTo>
                    <a:pt x="624" y="49"/>
                    <a:pt x="696" y="52"/>
                    <a:pt x="766" y="66"/>
                  </a:cubicBezTo>
                  <a:cubicBezTo>
                    <a:pt x="769" y="50"/>
                    <a:pt x="772" y="34"/>
                    <a:pt x="775" y="18"/>
                  </a:cubicBezTo>
                  <a:cubicBezTo>
                    <a:pt x="701" y="4"/>
                    <a:pt x="625" y="0"/>
                    <a:pt x="550" y="6"/>
                  </a:cubicBezTo>
                </a:path>
              </a:pathLst>
            </a:custGeom>
            <a:solidFill>
              <a:schemeClr val="bg1">
                <a:alpha val="6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4" name="Freeform 10">
              <a:extLst>
                <a:ext uri="{FF2B5EF4-FFF2-40B4-BE49-F238E27FC236}">
                  <a16:creationId xmlns:a16="http://schemas.microsoft.com/office/drawing/2014/main" id="{CC4603A7-3149-0E49-AEF4-A827F23004F4}"/>
                </a:ext>
              </a:extLst>
            </p:cNvPr>
            <p:cNvSpPr>
              <a:spLocks/>
            </p:cNvSpPr>
            <p:nvPr/>
          </p:nvSpPr>
          <p:spPr bwMode="auto">
            <a:xfrm>
              <a:off x="1126091" y="5961875"/>
              <a:ext cx="2879601" cy="973692"/>
            </a:xfrm>
            <a:custGeom>
              <a:avLst/>
              <a:gdLst>
                <a:gd name="T0" fmla="*/ 8 w 616"/>
                <a:gd name="T1" fmla="*/ 159 h 208"/>
                <a:gd name="T2" fmla="*/ 0 w 616"/>
                <a:gd name="T3" fmla="*/ 187 h 208"/>
                <a:gd name="T4" fmla="*/ 131 w 616"/>
                <a:gd name="T5" fmla="*/ 206 h 208"/>
                <a:gd name="T6" fmla="*/ 131 w 616"/>
                <a:gd name="T7" fmla="*/ 206 h 208"/>
                <a:gd name="T8" fmla="*/ 216 w 616"/>
                <a:gd name="T9" fmla="*/ 205 h 208"/>
                <a:gd name="T10" fmla="*/ 616 w 616"/>
                <a:gd name="T11" fmla="*/ 36 h 208"/>
                <a:gd name="T12" fmla="*/ 598 w 616"/>
                <a:gd name="T13" fmla="*/ 15 h 208"/>
                <a:gd name="T14" fmla="*/ 584 w 616"/>
                <a:gd name="T15" fmla="*/ 0 h 208"/>
                <a:gd name="T16" fmla="*/ 213 w 616"/>
                <a:gd name="T17" fmla="*/ 157 h 208"/>
                <a:gd name="T18" fmla="*/ 13 w 616"/>
                <a:gd name="T19" fmla="*/ 140 h 208"/>
                <a:gd name="T20" fmla="*/ 8 w 616"/>
                <a:gd name="T21" fmla="*/ 15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6" h="208">
                  <a:moveTo>
                    <a:pt x="8" y="159"/>
                  </a:moveTo>
                  <a:cubicBezTo>
                    <a:pt x="6" y="167"/>
                    <a:pt x="1" y="185"/>
                    <a:pt x="0" y="187"/>
                  </a:cubicBezTo>
                  <a:cubicBezTo>
                    <a:pt x="43" y="198"/>
                    <a:pt x="87" y="204"/>
                    <a:pt x="131" y="206"/>
                  </a:cubicBezTo>
                  <a:cubicBezTo>
                    <a:pt x="131" y="205"/>
                    <a:pt x="131" y="205"/>
                    <a:pt x="131" y="206"/>
                  </a:cubicBezTo>
                  <a:cubicBezTo>
                    <a:pt x="159" y="208"/>
                    <a:pt x="188" y="207"/>
                    <a:pt x="216" y="205"/>
                  </a:cubicBezTo>
                  <a:cubicBezTo>
                    <a:pt x="363" y="193"/>
                    <a:pt x="507" y="135"/>
                    <a:pt x="616" y="36"/>
                  </a:cubicBezTo>
                  <a:cubicBezTo>
                    <a:pt x="610" y="29"/>
                    <a:pt x="604" y="22"/>
                    <a:pt x="598" y="15"/>
                  </a:cubicBezTo>
                  <a:cubicBezTo>
                    <a:pt x="593" y="10"/>
                    <a:pt x="588" y="5"/>
                    <a:pt x="584" y="0"/>
                  </a:cubicBezTo>
                  <a:cubicBezTo>
                    <a:pt x="483" y="91"/>
                    <a:pt x="349" y="146"/>
                    <a:pt x="213" y="157"/>
                  </a:cubicBezTo>
                  <a:cubicBezTo>
                    <a:pt x="146" y="162"/>
                    <a:pt x="78" y="157"/>
                    <a:pt x="13" y="140"/>
                  </a:cubicBezTo>
                  <a:cubicBezTo>
                    <a:pt x="11" y="146"/>
                    <a:pt x="9" y="153"/>
                    <a:pt x="8" y="159"/>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5" name="Freeform 13">
              <a:extLst>
                <a:ext uri="{FF2B5EF4-FFF2-40B4-BE49-F238E27FC236}">
                  <a16:creationId xmlns:a16="http://schemas.microsoft.com/office/drawing/2014/main" id="{8B43434F-EC25-6249-B794-E236CD8C6A0C}"/>
                </a:ext>
              </a:extLst>
            </p:cNvPr>
            <p:cNvSpPr>
              <a:spLocks/>
            </p:cNvSpPr>
            <p:nvPr/>
          </p:nvSpPr>
          <p:spPr bwMode="auto">
            <a:xfrm>
              <a:off x="555305" y="1362019"/>
              <a:ext cx="2294990" cy="551035"/>
            </a:xfrm>
            <a:custGeom>
              <a:avLst/>
              <a:gdLst>
                <a:gd name="T0" fmla="*/ 260 w 491"/>
                <a:gd name="T1" fmla="*/ 3 h 118"/>
                <a:gd name="T2" fmla="*/ 0 w 491"/>
                <a:gd name="T3" fmla="*/ 94 h 118"/>
                <a:gd name="T4" fmla="*/ 16 w 491"/>
                <a:gd name="T5" fmla="*/ 118 h 118"/>
                <a:gd name="T6" fmla="*/ 253 w 491"/>
                <a:gd name="T7" fmla="*/ 36 h 118"/>
                <a:gd name="T8" fmla="*/ 261 w 491"/>
                <a:gd name="T9" fmla="*/ 36 h 118"/>
                <a:gd name="T10" fmla="*/ 479 w 491"/>
                <a:gd name="T11" fmla="*/ 71 h 118"/>
                <a:gd name="T12" fmla="*/ 485 w 491"/>
                <a:gd name="T13" fmla="*/ 54 h 118"/>
                <a:gd name="T14" fmla="*/ 491 w 491"/>
                <a:gd name="T15" fmla="*/ 42 h 118"/>
                <a:gd name="T16" fmla="*/ 392 w 491"/>
                <a:gd name="T17" fmla="*/ 11 h 118"/>
                <a:gd name="T18" fmla="*/ 260 w 491"/>
                <a:gd name="T19"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118">
                  <a:moveTo>
                    <a:pt x="260" y="3"/>
                  </a:moveTo>
                  <a:cubicBezTo>
                    <a:pt x="168" y="11"/>
                    <a:pt x="78" y="43"/>
                    <a:pt x="0" y="94"/>
                  </a:cubicBezTo>
                  <a:cubicBezTo>
                    <a:pt x="5" y="102"/>
                    <a:pt x="11" y="110"/>
                    <a:pt x="16" y="118"/>
                  </a:cubicBezTo>
                  <a:cubicBezTo>
                    <a:pt x="86" y="70"/>
                    <a:pt x="169" y="43"/>
                    <a:pt x="253" y="36"/>
                  </a:cubicBezTo>
                  <a:cubicBezTo>
                    <a:pt x="256" y="36"/>
                    <a:pt x="258" y="36"/>
                    <a:pt x="261" y="36"/>
                  </a:cubicBezTo>
                  <a:cubicBezTo>
                    <a:pt x="335" y="31"/>
                    <a:pt x="410" y="42"/>
                    <a:pt x="479" y="71"/>
                  </a:cubicBezTo>
                  <a:cubicBezTo>
                    <a:pt x="481" y="65"/>
                    <a:pt x="483" y="60"/>
                    <a:pt x="485" y="54"/>
                  </a:cubicBezTo>
                  <a:cubicBezTo>
                    <a:pt x="487" y="50"/>
                    <a:pt x="489" y="46"/>
                    <a:pt x="491" y="42"/>
                  </a:cubicBezTo>
                  <a:cubicBezTo>
                    <a:pt x="459" y="28"/>
                    <a:pt x="426" y="17"/>
                    <a:pt x="392" y="11"/>
                  </a:cubicBezTo>
                  <a:cubicBezTo>
                    <a:pt x="349" y="2"/>
                    <a:pt x="304" y="0"/>
                    <a:pt x="260" y="3"/>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56" name="Title 1">
            <a:extLst>
              <a:ext uri="{FF2B5EF4-FFF2-40B4-BE49-F238E27FC236}">
                <a16:creationId xmlns:a16="http://schemas.microsoft.com/office/drawing/2014/main" id="{78B2D37D-D3A4-7E46-A2A3-DC368EF8C18A}"/>
              </a:ext>
            </a:extLst>
          </p:cNvPr>
          <p:cNvSpPr>
            <a:spLocks noGrp="1"/>
          </p:cNvSpPr>
          <p:nvPr>
            <p:ph type="title"/>
          </p:nvPr>
        </p:nvSpPr>
        <p:spPr>
          <a:xfrm>
            <a:off x="2640916" y="2495380"/>
            <a:ext cx="6582037" cy="1325563"/>
          </a:xfrm>
        </p:spPr>
        <p:txBody>
          <a:bodyPr>
            <a:normAutofit/>
          </a:bodyPr>
          <a:lstStyle/>
          <a:p>
            <a:pPr hangingPunct="0">
              <a:lnSpc>
                <a:spcPct val="150000"/>
              </a:lnSpc>
              <a:spcBef>
                <a:spcPts val="0"/>
              </a:spcBef>
            </a:pPr>
            <a:r>
              <a:rPr lang="zh-CN" altLang="en-US" dirty="0">
                <a:solidFill>
                  <a:schemeClr val="bg1"/>
                </a:solidFill>
                <a:latin typeface="微软雅黑" pitchFamily="34" charset="-122"/>
                <a:ea typeface="微软雅黑" pitchFamily="34" charset="-122"/>
              </a:rPr>
              <a:t>源码导读</a:t>
            </a:r>
            <a:endParaRPr lang="en-US" altLang="zh-CN" dirty="0">
              <a:solidFill>
                <a:schemeClr val="bg1"/>
              </a:solidFill>
              <a:latin typeface="微软雅黑" pitchFamily="34" charset="-122"/>
              <a:ea typeface="微软雅黑" pitchFamily="34" charset="-122"/>
            </a:endParaRPr>
          </a:p>
        </p:txBody>
      </p:sp>
      <p:sp>
        <p:nvSpPr>
          <p:cNvPr id="15" name="TextBox 58">
            <a:extLst>
              <a:ext uri="{FF2B5EF4-FFF2-40B4-BE49-F238E27FC236}">
                <a16:creationId xmlns:a16="http://schemas.microsoft.com/office/drawing/2014/main" id="{D63E3987-C87B-2A4D-8765-FF4B130F97F5}"/>
              </a:ext>
            </a:extLst>
          </p:cNvPr>
          <p:cNvSpPr txBox="1"/>
          <p:nvPr/>
        </p:nvSpPr>
        <p:spPr>
          <a:xfrm>
            <a:off x="8716079" y="686629"/>
            <a:ext cx="2589170" cy="461665"/>
          </a:xfrm>
          <a:prstGeom prst="rect">
            <a:avLst/>
          </a:prstGeom>
          <a:noFill/>
        </p:spPr>
        <p:txBody>
          <a:bodyPr wrap="none" rtlCol="0">
            <a:spAutoFit/>
          </a:bodyPr>
          <a:lstStyle/>
          <a:p>
            <a:r>
              <a:rPr lang="en-US" sz="2400" dirty="0">
                <a:solidFill>
                  <a:schemeClr val="bg1"/>
                </a:solidFill>
                <a:latin typeface="微软雅黑" panose="020B0503020204020204" pitchFamily="34" charset="-122"/>
                <a:ea typeface="微软雅黑" panose="020B0503020204020204" pitchFamily="34" charset="-122"/>
              </a:rPr>
              <a:t>5-1 SQL</a:t>
            </a:r>
            <a:r>
              <a:rPr lang="zh-CN" altLang="en-US" sz="2400" dirty="0">
                <a:solidFill>
                  <a:schemeClr val="bg1"/>
                </a:solidFill>
                <a:latin typeface="微软雅黑" panose="020B0503020204020204" pitchFamily="34" charset="-122"/>
                <a:ea typeface="微软雅黑" panose="020B0503020204020204" pitchFamily="34" charset="-122"/>
              </a:rPr>
              <a:t>快速入门</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3D1389D2-98D6-0041-A189-7190AA3A6195}"/>
              </a:ext>
            </a:extLst>
          </p:cNvPr>
          <p:cNvSpPr txBox="1"/>
          <p:nvPr/>
        </p:nvSpPr>
        <p:spPr>
          <a:xfrm>
            <a:off x="8716079" y="317297"/>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8294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代码结构</a:t>
            </a:r>
            <a:endParaRPr lang="en-US" dirty="0">
              <a:solidFill>
                <a:schemeClr val="bg1"/>
              </a:solidFill>
              <a:latin typeface="微软雅黑" panose="020B0503020204020204" pitchFamily="34" charset="-122"/>
              <a:ea typeface="微软雅黑" panose="020B0503020204020204" pitchFamily="34" charset="-122"/>
            </a:endParaRPr>
          </a:p>
        </p:txBody>
      </p:sp>
      <p:sp>
        <p:nvSpPr>
          <p:cNvPr id="7" name="TextBox 5">
            <a:extLst>
              <a:ext uri="{FF2B5EF4-FFF2-40B4-BE49-F238E27FC236}">
                <a16:creationId xmlns:a16="http://schemas.microsoft.com/office/drawing/2014/main" id="{5B7A51FD-CDF2-49E6-A241-DA40A34C208E}"/>
              </a:ext>
            </a:extLst>
          </p:cNvPr>
          <p:cNvSpPr txBox="1"/>
          <p:nvPr/>
        </p:nvSpPr>
        <p:spPr>
          <a:xfrm>
            <a:off x="892846" y="1871100"/>
            <a:ext cx="4104456" cy="37856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50000"/>
              </a:lnSpc>
              <a:spcBef>
                <a:spcPts val="0"/>
              </a:spcBef>
              <a:spcAft>
                <a:spcPts val="0"/>
              </a:spcAft>
              <a:buClrTx/>
              <a:buSzTx/>
            </a:pPr>
            <a:r>
              <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Templates</a:t>
            </a:r>
          </a:p>
          <a:p>
            <a:pPr marR="0" algn="l" defTabSz="914400" rtl="0" fontAlgn="auto" latinLnBrk="0" hangingPunct="0">
              <a:lnSpc>
                <a:spcPct val="150000"/>
              </a:lnSpc>
              <a:spcBef>
                <a:spcPts val="0"/>
              </a:spcBef>
              <a:spcAft>
                <a:spcPts val="0"/>
              </a:spcAft>
              <a:buClrTx/>
              <a:buSzTx/>
            </a:pPr>
            <a:r>
              <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Controller</a:t>
            </a:r>
          </a:p>
          <a:p>
            <a:pPr marR="0" algn="l" defTabSz="914400" rtl="0" fontAlgn="auto" latinLnBrk="0" hangingPunct="0">
              <a:lnSpc>
                <a:spcPct val="150000"/>
              </a:lnSpc>
              <a:spcBef>
                <a:spcPts val="0"/>
              </a:spcBef>
              <a:spcAft>
                <a:spcPts val="0"/>
              </a:spcAft>
              <a:buClrTx/>
              <a:buSzTx/>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Proxy</a:t>
            </a:r>
          </a:p>
          <a:p>
            <a:pPr marR="0" algn="l" defTabSz="914400" rtl="0" fontAlgn="auto" latinLnBrk="0" hangingPunct="0">
              <a:lnSpc>
                <a:spcPct val="150000"/>
              </a:lnSpc>
              <a:spcBef>
                <a:spcPts val="0"/>
              </a:spcBef>
              <a:spcAft>
                <a:spcPts val="0"/>
              </a:spcAft>
              <a:buClrTx/>
              <a:buSzTx/>
            </a:pPr>
            <a:r>
              <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Model</a:t>
            </a:r>
          </a:p>
        </p:txBody>
      </p:sp>
      <p:sp>
        <p:nvSpPr>
          <p:cNvPr id="2" name="Right Arrow 1">
            <a:extLst>
              <a:ext uri="{FF2B5EF4-FFF2-40B4-BE49-F238E27FC236}">
                <a16:creationId xmlns:a16="http://schemas.microsoft.com/office/drawing/2014/main" id="{12DEFFAC-5BCA-214B-BBEA-265F1421EA6E}"/>
              </a:ext>
            </a:extLst>
          </p:cNvPr>
          <p:cNvSpPr/>
          <p:nvPr/>
        </p:nvSpPr>
        <p:spPr>
          <a:xfrm>
            <a:off x="4123309" y="3487478"/>
            <a:ext cx="680484" cy="510363"/>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3" name="Rectangle 2">
            <a:extLst>
              <a:ext uri="{FF2B5EF4-FFF2-40B4-BE49-F238E27FC236}">
                <a16:creationId xmlns:a16="http://schemas.microsoft.com/office/drawing/2014/main" id="{B0A7F720-49A2-154C-8EB7-4B2C2A2A255D}"/>
              </a:ext>
            </a:extLst>
          </p:cNvPr>
          <p:cNvSpPr/>
          <p:nvPr/>
        </p:nvSpPr>
        <p:spPr>
          <a:xfrm>
            <a:off x="4960366" y="4526441"/>
            <a:ext cx="2466509" cy="707886"/>
          </a:xfrm>
          <a:prstGeom prst="rect">
            <a:avLst/>
          </a:prstGeom>
        </p:spPr>
        <p:txBody>
          <a:bodyPr wrap="none">
            <a:spAutoFit/>
          </a:bodyPr>
          <a:lstStyle/>
          <a:p>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Database</a:t>
            </a:r>
            <a:endParaRPr lang="en-US" sz="4000" dirty="0"/>
          </a:p>
        </p:txBody>
      </p:sp>
      <p:sp>
        <p:nvSpPr>
          <p:cNvPr id="8" name="Can 7">
            <a:extLst>
              <a:ext uri="{FF2B5EF4-FFF2-40B4-BE49-F238E27FC236}">
                <a16:creationId xmlns:a16="http://schemas.microsoft.com/office/drawing/2014/main" id="{B53CEF89-1C4A-F74A-B3D6-09B06802572E}"/>
              </a:ext>
            </a:extLst>
          </p:cNvPr>
          <p:cNvSpPr/>
          <p:nvPr/>
        </p:nvSpPr>
        <p:spPr>
          <a:xfrm>
            <a:off x="5659867" y="2966263"/>
            <a:ext cx="1067505" cy="1297172"/>
          </a:xfrm>
          <a:prstGeom prst="ca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fontAlgn="auto"/>
            <a:endParaRPr lang="en-US" noProof="1"/>
          </a:p>
        </p:txBody>
      </p:sp>
      <p:grpSp>
        <p:nvGrpSpPr>
          <p:cNvPr id="9" name="组合 27">
            <a:extLst>
              <a:ext uri="{FF2B5EF4-FFF2-40B4-BE49-F238E27FC236}">
                <a16:creationId xmlns:a16="http://schemas.microsoft.com/office/drawing/2014/main" id="{3CF6BD5F-5ADF-954A-9C68-2A7378186158}"/>
              </a:ext>
            </a:extLst>
          </p:cNvPr>
          <p:cNvGrpSpPr/>
          <p:nvPr/>
        </p:nvGrpSpPr>
        <p:grpSpPr>
          <a:xfrm>
            <a:off x="8351647" y="3956440"/>
            <a:ext cx="3273425" cy="2484520"/>
            <a:chOff x="8918575" y="4303912"/>
            <a:chExt cx="3273425" cy="2484520"/>
          </a:xfrm>
        </p:grpSpPr>
        <p:sp>
          <p:nvSpPr>
            <p:cNvPr id="10" name="Rectangle 6">
              <a:extLst>
                <a:ext uri="{FF2B5EF4-FFF2-40B4-BE49-F238E27FC236}">
                  <a16:creationId xmlns:a16="http://schemas.microsoft.com/office/drawing/2014/main" id="{8132AE03-0C74-B54F-AD46-B229885F046D}"/>
                </a:ext>
              </a:extLst>
            </p:cNvPr>
            <p:cNvSpPr>
              <a:spLocks noChangeArrowheads="1"/>
            </p:cNvSpPr>
            <p:nvPr/>
          </p:nvSpPr>
          <p:spPr bwMode="auto">
            <a:xfrm>
              <a:off x="9625378" y="5471208"/>
              <a:ext cx="1891946" cy="1188714"/>
            </a:xfrm>
            <a:prstGeom prst="rect">
              <a:avLst/>
            </a:prstGeom>
            <a:noFill/>
            <a:ln>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 name="Freeform 7">
              <a:extLst>
                <a:ext uri="{FF2B5EF4-FFF2-40B4-BE49-F238E27FC236}">
                  <a16:creationId xmlns:a16="http://schemas.microsoft.com/office/drawing/2014/main" id="{FECC4F80-C195-2E4E-9463-B5C8CAF29DC9}"/>
                </a:ext>
              </a:extLst>
            </p:cNvPr>
            <p:cNvSpPr>
              <a:spLocks/>
            </p:cNvSpPr>
            <p:nvPr/>
          </p:nvSpPr>
          <p:spPr bwMode="auto">
            <a:xfrm>
              <a:off x="8918575" y="4303912"/>
              <a:ext cx="3273425" cy="1749158"/>
            </a:xfrm>
            <a:custGeom>
              <a:avLst/>
              <a:gdLst>
                <a:gd name="T0" fmla="*/ 336 w 388"/>
                <a:gd name="T1" fmla="*/ 103 h 207"/>
                <a:gd name="T2" fmla="*/ 334 w 388"/>
                <a:gd name="T3" fmla="*/ 103 h 207"/>
                <a:gd name="T4" fmla="*/ 231 w 388"/>
                <a:gd name="T5" fmla="*/ 0 h 207"/>
                <a:gd name="T6" fmla="*/ 128 w 388"/>
                <a:gd name="T7" fmla="*/ 91 h 207"/>
                <a:gd name="T8" fmla="*/ 72 w 388"/>
                <a:gd name="T9" fmla="*/ 64 h 207"/>
                <a:gd name="T10" fmla="*/ 0 w 388"/>
                <a:gd name="T11" fmla="*/ 136 h 207"/>
                <a:gd name="T12" fmla="*/ 72 w 388"/>
                <a:gd name="T13" fmla="*/ 207 h 207"/>
                <a:gd name="T14" fmla="*/ 336 w 388"/>
                <a:gd name="T15" fmla="*/ 207 h 207"/>
                <a:gd name="T16" fmla="*/ 388 w 388"/>
                <a:gd name="T17" fmla="*/ 155 h 207"/>
                <a:gd name="T18" fmla="*/ 336 w 388"/>
                <a:gd name="T19"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8" h="207">
                  <a:moveTo>
                    <a:pt x="336" y="103"/>
                  </a:moveTo>
                  <a:cubicBezTo>
                    <a:pt x="335" y="103"/>
                    <a:pt x="335" y="103"/>
                    <a:pt x="334" y="103"/>
                  </a:cubicBezTo>
                  <a:cubicBezTo>
                    <a:pt x="334" y="46"/>
                    <a:pt x="288" y="0"/>
                    <a:pt x="231" y="0"/>
                  </a:cubicBezTo>
                  <a:cubicBezTo>
                    <a:pt x="178" y="0"/>
                    <a:pt x="134" y="40"/>
                    <a:pt x="128" y="91"/>
                  </a:cubicBezTo>
                  <a:cubicBezTo>
                    <a:pt x="115" y="75"/>
                    <a:pt x="95" y="64"/>
                    <a:pt x="72" y="64"/>
                  </a:cubicBezTo>
                  <a:cubicBezTo>
                    <a:pt x="32" y="64"/>
                    <a:pt x="0" y="96"/>
                    <a:pt x="0" y="136"/>
                  </a:cubicBezTo>
                  <a:cubicBezTo>
                    <a:pt x="0" y="175"/>
                    <a:pt x="32" y="207"/>
                    <a:pt x="72" y="207"/>
                  </a:cubicBezTo>
                  <a:cubicBezTo>
                    <a:pt x="336" y="207"/>
                    <a:pt x="336" y="207"/>
                    <a:pt x="336" y="207"/>
                  </a:cubicBezTo>
                  <a:cubicBezTo>
                    <a:pt x="365" y="207"/>
                    <a:pt x="388" y="184"/>
                    <a:pt x="388" y="155"/>
                  </a:cubicBezTo>
                  <a:cubicBezTo>
                    <a:pt x="388" y="126"/>
                    <a:pt x="365" y="103"/>
                    <a:pt x="336" y="103"/>
                  </a:cubicBezTo>
                </a:path>
              </a:pathLst>
            </a:custGeom>
            <a:solidFill>
              <a:srgbClr val="FFFFFF">
                <a:alpha val="44000"/>
              </a:srgb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2" name="Freeform 8">
              <a:extLst>
                <a:ext uri="{FF2B5EF4-FFF2-40B4-BE49-F238E27FC236}">
                  <a16:creationId xmlns:a16="http://schemas.microsoft.com/office/drawing/2014/main" id="{307B9C60-3EE6-A74B-9F45-2D2CDC065936}"/>
                </a:ext>
              </a:extLst>
            </p:cNvPr>
            <p:cNvSpPr>
              <a:spLocks noEditPoints="1"/>
            </p:cNvSpPr>
            <p:nvPr/>
          </p:nvSpPr>
          <p:spPr bwMode="auto">
            <a:xfrm>
              <a:off x="9568262" y="5410524"/>
              <a:ext cx="2009748" cy="1274387"/>
            </a:xfrm>
            <a:custGeom>
              <a:avLst/>
              <a:gdLst>
                <a:gd name="T0" fmla="*/ 0 w 238"/>
                <a:gd name="T1" fmla="*/ 151 h 151"/>
                <a:gd name="T2" fmla="*/ 238 w 238"/>
                <a:gd name="T3" fmla="*/ 151 h 151"/>
                <a:gd name="T4" fmla="*/ 238 w 238"/>
                <a:gd name="T5" fmla="*/ 8 h 151"/>
                <a:gd name="T6" fmla="*/ 230 w 238"/>
                <a:gd name="T7" fmla="*/ 0 h 151"/>
                <a:gd name="T8" fmla="*/ 8 w 238"/>
                <a:gd name="T9" fmla="*/ 0 h 151"/>
                <a:gd name="T10" fmla="*/ 0 w 238"/>
                <a:gd name="T11" fmla="*/ 8 h 151"/>
                <a:gd name="T12" fmla="*/ 0 w 238"/>
                <a:gd name="T13" fmla="*/ 151 h 151"/>
                <a:gd name="T14" fmla="*/ 226 w 238"/>
                <a:gd name="T15" fmla="*/ 144 h 151"/>
                <a:gd name="T16" fmla="*/ 12 w 238"/>
                <a:gd name="T17" fmla="*/ 144 h 151"/>
                <a:gd name="T18" fmla="*/ 12 w 238"/>
                <a:gd name="T19" fmla="*/ 12 h 151"/>
                <a:gd name="T20" fmla="*/ 226 w 238"/>
                <a:gd name="T21" fmla="*/ 12 h 151"/>
                <a:gd name="T22" fmla="*/ 226 w 238"/>
                <a:gd name="T23"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51">
                  <a:moveTo>
                    <a:pt x="0" y="151"/>
                  </a:moveTo>
                  <a:cubicBezTo>
                    <a:pt x="238" y="151"/>
                    <a:pt x="238" y="151"/>
                    <a:pt x="238" y="151"/>
                  </a:cubicBezTo>
                  <a:cubicBezTo>
                    <a:pt x="238" y="8"/>
                    <a:pt x="238" y="8"/>
                    <a:pt x="238" y="8"/>
                  </a:cubicBezTo>
                  <a:cubicBezTo>
                    <a:pt x="238" y="4"/>
                    <a:pt x="234" y="0"/>
                    <a:pt x="230" y="0"/>
                  </a:cubicBezTo>
                  <a:cubicBezTo>
                    <a:pt x="8" y="0"/>
                    <a:pt x="8" y="0"/>
                    <a:pt x="8" y="0"/>
                  </a:cubicBezTo>
                  <a:cubicBezTo>
                    <a:pt x="4" y="0"/>
                    <a:pt x="0" y="4"/>
                    <a:pt x="0" y="8"/>
                  </a:cubicBezTo>
                  <a:lnTo>
                    <a:pt x="0" y="151"/>
                  </a:lnTo>
                  <a:close/>
                  <a:moveTo>
                    <a:pt x="226" y="144"/>
                  </a:moveTo>
                  <a:cubicBezTo>
                    <a:pt x="12" y="144"/>
                    <a:pt x="12" y="144"/>
                    <a:pt x="12" y="144"/>
                  </a:cubicBezTo>
                  <a:cubicBezTo>
                    <a:pt x="12" y="12"/>
                    <a:pt x="12" y="12"/>
                    <a:pt x="12" y="12"/>
                  </a:cubicBezTo>
                  <a:cubicBezTo>
                    <a:pt x="226" y="12"/>
                    <a:pt x="226" y="12"/>
                    <a:pt x="226" y="12"/>
                  </a:cubicBezTo>
                  <a:lnTo>
                    <a:pt x="226" y="14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3" name="Freeform 9">
              <a:extLst>
                <a:ext uri="{FF2B5EF4-FFF2-40B4-BE49-F238E27FC236}">
                  <a16:creationId xmlns:a16="http://schemas.microsoft.com/office/drawing/2014/main" id="{0CE49937-654A-2341-90DF-D0642F50E1E7}"/>
                </a:ext>
              </a:extLst>
            </p:cNvPr>
            <p:cNvSpPr>
              <a:spLocks/>
            </p:cNvSpPr>
            <p:nvPr/>
          </p:nvSpPr>
          <p:spPr bwMode="auto">
            <a:xfrm>
              <a:off x="9296964" y="6684909"/>
              <a:ext cx="2516647" cy="103523"/>
            </a:xfrm>
            <a:custGeom>
              <a:avLst/>
              <a:gdLst>
                <a:gd name="T0" fmla="*/ 0 w 298"/>
                <a:gd name="T1" fmla="*/ 0 h 12"/>
                <a:gd name="T2" fmla="*/ 0 w 298"/>
                <a:gd name="T3" fmla="*/ 1 h 12"/>
                <a:gd name="T4" fmla="*/ 11 w 298"/>
                <a:gd name="T5" fmla="*/ 12 h 12"/>
                <a:gd name="T6" fmla="*/ 287 w 298"/>
                <a:gd name="T7" fmla="*/ 12 h 12"/>
                <a:gd name="T8" fmla="*/ 298 w 298"/>
                <a:gd name="T9" fmla="*/ 1 h 12"/>
                <a:gd name="T10" fmla="*/ 298 w 298"/>
                <a:gd name="T11" fmla="*/ 0 h 12"/>
                <a:gd name="T12" fmla="*/ 0 w 29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98" h="12">
                  <a:moveTo>
                    <a:pt x="0" y="0"/>
                  </a:moveTo>
                  <a:cubicBezTo>
                    <a:pt x="0" y="1"/>
                    <a:pt x="0" y="1"/>
                    <a:pt x="0" y="1"/>
                  </a:cubicBezTo>
                  <a:cubicBezTo>
                    <a:pt x="0" y="7"/>
                    <a:pt x="5" y="12"/>
                    <a:pt x="11" y="12"/>
                  </a:cubicBezTo>
                  <a:cubicBezTo>
                    <a:pt x="287" y="12"/>
                    <a:pt x="287" y="12"/>
                    <a:pt x="287" y="12"/>
                  </a:cubicBezTo>
                  <a:cubicBezTo>
                    <a:pt x="293" y="12"/>
                    <a:pt x="298" y="7"/>
                    <a:pt x="298" y="1"/>
                  </a:cubicBezTo>
                  <a:cubicBezTo>
                    <a:pt x="298" y="0"/>
                    <a:pt x="298" y="0"/>
                    <a:pt x="298" y="0"/>
                  </a:cubicBezTo>
                  <a:lnTo>
                    <a:pt x="0" y="0"/>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4" name="Freeform 10">
              <a:extLst>
                <a:ext uri="{FF2B5EF4-FFF2-40B4-BE49-F238E27FC236}">
                  <a16:creationId xmlns:a16="http://schemas.microsoft.com/office/drawing/2014/main" id="{26C7430A-9A14-C840-9333-56FCB93CF52D}"/>
                </a:ext>
              </a:extLst>
            </p:cNvPr>
            <p:cNvSpPr>
              <a:spLocks/>
            </p:cNvSpPr>
            <p:nvPr/>
          </p:nvSpPr>
          <p:spPr bwMode="auto">
            <a:xfrm>
              <a:off x="9871689" y="5564021"/>
              <a:ext cx="464062" cy="692524"/>
            </a:xfrm>
            <a:custGeom>
              <a:avLst/>
              <a:gdLst>
                <a:gd name="T0" fmla="*/ 130 w 130"/>
                <a:gd name="T1" fmla="*/ 90 h 194"/>
                <a:gd name="T2" fmla="*/ 66 w 130"/>
                <a:gd name="T3" fmla="*/ 0 h 194"/>
                <a:gd name="T4" fmla="*/ 0 w 130"/>
                <a:gd name="T5" fmla="*/ 90 h 194"/>
                <a:gd name="T6" fmla="*/ 38 w 130"/>
                <a:gd name="T7" fmla="*/ 90 h 194"/>
                <a:gd name="T8" fmla="*/ 38 w 130"/>
                <a:gd name="T9" fmla="*/ 194 h 194"/>
                <a:gd name="T10" fmla="*/ 92 w 130"/>
                <a:gd name="T11" fmla="*/ 194 h 194"/>
                <a:gd name="T12" fmla="*/ 92 w 130"/>
                <a:gd name="T13" fmla="*/ 90 h 194"/>
                <a:gd name="T14" fmla="*/ 130 w 130"/>
                <a:gd name="T15" fmla="*/ 9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94">
                  <a:moveTo>
                    <a:pt x="130" y="90"/>
                  </a:moveTo>
                  <a:lnTo>
                    <a:pt x="66" y="0"/>
                  </a:lnTo>
                  <a:lnTo>
                    <a:pt x="0" y="90"/>
                  </a:lnTo>
                  <a:lnTo>
                    <a:pt x="38" y="90"/>
                  </a:lnTo>
                  <a:lnTo>
                    <a:pt x="38" y="194"/>
                  </a:lnTo>
                  <a:lnTo>
                    <a:pt x="92" y="194"/>
                  </a:lnTo>
                  <a:lnTo>
                    <a:pt x="92" y="90"/>
                  </a:lnTo>
                  <a:lnTo>
                    <a:pt x="130" y="9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5" name="Freeform 11">
              <a:extLst>
                <a:ext uri="{FF2B5EF4-FFF2-40B4-BE49-F238E27FC236}">
                  <a16:creationId xmlns:a16="http://schemas.microsoft.com/office/drawing/2014/main" id="{DAF6D1F9-5397-0C4E-AD79-2CBAB39F4153}"/>
                </a:ext>
              </a:extLst>
            </p:cNvPr>
            <p:cNvSpPr>
              <a:spLocks/>
            </p:cNvSpPr>
            <p:nvPr/>
          </p:nvSpPr>
          <p:spPr bwMode="auto">
            <a:xfrm>
              <a:off x="10817661" y="4610907"/>
              <a:ext cx="464062" cy="1788426"/>
            </a:xfrm>
            <a:custGeom>
              <a:avLst/>
              <a:gdLst>
                <a:gd name="T0" fmla="*/ 130 w 130"/>
                <a:gd name="T1" fmla="*/ 89 h 501"/>
                <a:gd name="T2" fmla="*/ 64 w 130"/>
                <a:gd name="T3" fmla="*/ 0 h 501"/>
                <a:gd name="T4" fmla="*/ 0 w 130"/>
                <a:gd name="T5" fmla="*/ 89 h 501"/>
                <a:gd name="T6" fmla="*/ 38 w 130"/>
                <a:gd name="T7" fmla="*/ 89 h 501"/>
                <a:gd name="T8" fmla="*/ 38 w 130"/>
                <a:gd name="T9" fmla="*/ 501 h 501"/>
                <a:gd name="T10" fmla="*/ 92 w 130"/>
                <a:gd name="T11" fmla="*/ 501 h 501"/>
                <a:gd name="T12" fmla="*/ 92 w 130"/>
                <a:gd name="T13" fmla="*/ 89 h 501"/>
                <a:gd name="T14" fmla="*/ 130 w 130"/>
                <a:gd name="T15" fmla="*/ 89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501">
                  <a:moveTo>
                    <a:pt x="130" y="89"/>
                  </a:moveTo>
                  <a:lnTo>
                    <a:pt x="64" y="0"/>
                  </a:lnTo>
                  <a:lnTo>
                    <a:pt x="0" y="89"/>
                  </a:lnTo>
                  <a:lnTo>
                    <a:pt x="38" y="89"/>
                  </a:lnTo>
                  <a:lnTo>
                    <a:pt x="38" y="501"/>
                  </a:lnTo>
                  <a:lnTo>
                    <a:pt x="92" y="501"/>
                  </a:lnTo>
                  <a:lnTo>
                    <a:pt x="92" y="89"/>
                  </a:lnTo>
                  <a:lnTo>
                    <a:pt x="130" y="89"/>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6" name="Freeform 12">
              <a:extLst>
                <a:ext uri="{FF2B5EF4-FFF2-40B4-BE49-F238E27FC236}">
                  <a16:creationId xmlns:a16="http://schemas.microsoft.com/office/drawing/2014/main" id="{02353FB2-2B76-8540-8B50-47BCEB5E30FA}"/>
                </a:ext>
              </a:extLst>
            </p:cNvPr>
            <p:cNvSpPr>
              <a:spLocks/>
            </p:cNvSpPr>
            <p:nvPr/>
          </p:nvSpPr>
          <p:spPr bwMode="auto">
            <a:xfrm>
              <a:off x="10335751" y="5885294"/>
              <a:ext cx="471202" cy="692524"/>
            </a:xfrm>
            <a:custGeom>
              <a:avLst/>
              <a:gdLst>
                <a:gd name="T0" fmla="*/ 0 w 132"/>
                <a:gd name="T1" fmla="*/ 104 h 194"/>
                <a:gd name="T2" fmla="*/ 66 w 132"/>
                <a:gd name="T3" fmla="*/ 194 h 194"/>
                <a:gd name="T4" fmla="*/ 132 w 132"/>
                <a:gd name="T5" fmla="*/ 104 h 194"/>
                <a:gd name="T6" fmla="*/ 95 w 132"/>
                <a:gd name="T7" fmla="*/ 104 h 194"/>
                <a:gd name="T8" fmla="*/ 95 w 132"/>
                <a:gd name="T9" fmla="*/ 0 h 194"/>
                <a:gd name="T10" fmla="*/ 40 w 132"/>
                <a:gd name="T11" fmla="*/ 0 h 194"/>
                <a:gd name="T12" fmla="*/ 40 w 132"/>
                <a:gd name="T13" fmla="*/ 104 h 194"/>
                <a:gd name="T14" fmla="*/ 0 w 132"/>
                <a:gd name="T15" fmla="*/ 104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94">
                  <a:moveTo>
                    <a:pt x="0" y="104"/>
                  </a:moveTo>
                  <a:lnTo>
                    <a:pt x="66" y="194"/>
                  </a:lnTo>
                  <a:lnTo>
                    <a:pt x="132" y="104"/>
                  </a:lnTo>
                  <a:lnTo>
                    <a:pt x="95" y="104"/>
                  </a:lnTo>
                  <a:lnTo>
                    <a:pt x="95" y="0"/>
                  </a:lnTo>
                  <a:lnTo>
                    <a:pt x="40" y="0"/>
                  </a:lnTo>
                  <a:lnTo>
                    <a:pt x="40" y="104"/>
                  </a:lnTo>
                  <a:lnTo>
                    <a:pt x="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17" name="TextBox 58">
            <a:extLst>
              <a:ext uri="{FF2B5EF4-FFF2-40B4-BE49-F238E27FC236}">
                <a16:creationId xmlns:a16="http://schemas.microsoft.com/office/drawing/2014/main" id="{C9CE49FC-299A-498E-8CB0-269E5E50D46E}"/>
              </a:ext>
            </a:extLst>
          </p:cNvPr>
          <p:cNvSpPr txBox="1"/>
          <p:nvPr/>
        </p:nvSpPr>
        <p:spPr>
          <a:xfrm>
            <a:off x="7993065" y="625163"/>
            <a:ext cx="3482043"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3.2 </a:t>
            </a:r>
            <a:r>
              <a:rPr lang="zh-CN" altLang="en-US" sz="2400" dirty="0">
                <a:solidFill>
                  <a:schemeClr val="bg1"/>
                </a:solidFill>
                <a:latin typeface="微软雅黑" panose="020B0503020204020204" pitchFamily="34" charset="-122"/>
                <a:ea typeface="微软雅黑" panose="020B0503020204020204" pitchFamily="34" charset="-122"/>
              </a:rPr>
              <a:t>春松客服的运维管理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8" name="TextBox 25">
            <a:extLst>
              <a:ext uri="{FF2B5EF4-FFF2-40B4-BE49-F238E27FC236}">
                <a16:creationId xmlns:a16="http://schemas.microsoft.com/office/drawing/2014/main" id="{9679FD93-10D5-43F1-BD30-F1419D55418D}"/>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77286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8" name="文本框 11">
            <a:extLst>
              <a:ext uri="{FF2B5EF4-FFF2-40B4-BE49-F238E27FC236}">
                <a16:creationId xmlns:a16="http://schemas.microsoft.com/office/drawing/2014/main" id="{8864653C-CDFE-49EE-B4D8-6DF551BD745C}"/>
              </a:ext>
            </a:extLst>
          </p:cNvPr>
          <p:cNvSpPr txBox="1">
            <a:spLocks noChangeArrowheads="1"/>
          </p:cNvSpPr>
          <p:nvPr/>
        </p:nvSpPr>
        <p:spPr bwMode="auto">
          <a:xfrm>
            <a:off x="2834080" y="4943120"/>
            <a:ext cx="3506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Chatopera </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公众号</a:t>
            </a:r>
          </a:p>
        </p:txBody>
      </p:sp>
      <p:pic>
        <p:nvPicPr>
          <p:cNvPr id="10" name="图片 12" descr="qrcode_for_gh_1853b7a9c17e_344">
            <a:extLst>
              <a:ext uri="{FF2B5EF4-FFF2-40B4-BE49-F238E27FC236}">
                <a16:creationId xmlns:a16="http://schemas.microsoft.com/office/drawing/2014/main" id="{F4820378-DD5E-41FB-9D46-A1677A37A96B}"/>
              </a:ext>
            </a:extLst>
          </p:cNvPr>
          <p:cNvPicPr>
            <a:picLocks noChangeAspect="1" noChangeArrowheads="1"/>
          </p:cNvPicPr>
          <p:nvPr/>
        </p:nvPicPr>
        <p:blipFill>
          <a:blip r:embed="rId5" cstate="print"/>
          <a:srcRect/>
          <a:stretch>
            <a:fillRect/>
          </a:stretch>
        </p:blipFill>
        <p:spPr bwMode="auto">
          <a:xfrm>
            <a:off x="3756418" y="3247670"/>
            <a:ext cx="1660525"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36" descr="未标题-1_03">
            <a:extLst>
              <a:ext uri="{FF2B5EF4-FFF2-40B4-BE49-F238E27FC236}">
                <a16:creationId xmlns:a16="http://schemas.microsoft.com/office/drawing/2014/main" id="{94D91AB4-0405-4C93-91C6-927ACF0D4044}"/>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60825" y="454025"/>
            <a:ext cx="407035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49896373-FDE3-47BE-86D7-867FF38DAAFE}"/>
              </a:ext>
            </a:extLst>
          </p:cNvPr>
          <p:cNvSpPr/>
          <p:nvPr/>
        </p:nvSpPr>
        <p:spPr>
          <a:xfrm>
            <a:off x="2306955" y="1901190"/>
            <a:ext cx="8431530" cy="769441"/>
          </a:xfrm>
          <a:prstGeom prst="rect">
            <a:avLst/>
          </a:prstGeom>
          <a:noFill/>
          <a:ln>
            <a:noFill/>
          </a:ln>
          <a:effectLst>
            <a:outerShdw blurRad="50800" dist="38100" dir="5400000" algn="t" rotWithShape="0">
              <a:schemeClr val="accent1">
                <a:lumMod val="50000"/>
                <a:alpha val="40000"/>
              </a:schemeClr>
            </a:outerShdw>
          </a:effectLst>
        </p:spPr>
        <p:txBody>
          <a:bodyPr>
            <a:spAutoFit/>
          </a:bodyPr>
          <a:lstStyle/>
          <a:p>
            <a:pPr algn="ctr" fontAlgn="auto"/>
            <a:r>
              <a:rPr lang="zh-CN" altLang="en-US" sz="4400" b="1" noProof="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rPr>
              <a:t>做好开源客服系统</a:t>
            </a:r>
          </a:p>
        </p:txBody>
      </p:sp>
      <p:sp>
        <p:nvSpPr>
          <p:cNvPr id="13" name="Rectangle 1">
            <a:extLst>
              <a:ext uri="{FF2B5EF4-FFF2-40B4-BE49-F238E27FC236}">
                <a16:creationId xmlns:a16="http://schemas.microsoft.com/office/drawing/2014/main" id="{35A80CC4-071C-4E47-A48C-C013D5C6E9F1}"/>
              </a:ext>
            </a:extLst>
          </p:cNvPr>
          <p:cNvSpPr/>
          <p:nvPr/>
        </p:nvSpPr>
        <p:spPr>
          <a:xfrm>
            <a:off x="9685020" y="6536601"/>
            <a:ext cx="2457449" cy="244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微软雅黑" panose="020B0503020204020204" pitchFamily="34" charset="-122"/>
                <a:ea typeface="微软雅黑" panose="020B0503020204020204" pitchFamily="34" charset="-122"/>
              </a:rPr>
              <a:t>201</a:t>
            </a:r>
            <a:r>
              <a:rPr lang="en-US" altLang="zh-CN" sz="1050" dirty="0">
                <a:latin typeface="微软雅黑" panose="020B0503020204020204" pitchFamily="34" charset="-122"/>
                <a:ea typeface="微软雅黑" panose="020B0503020204020204" pitchFamily="34" charset="-122"/>
              </a:rPr>
              <a:t>9</a:t>
            </a:r>
            <a:r>
              <a:rPr lang="en-US" sz="1050" dirty="0">
                <a:latin typeface="微软雅黑" panose="020B0503020204020204" pitchFamily="34" charset="-122"/>
                <a:ea typeface="微软雅黑" panose="020B0503020204020204" pitchFamily="34" charset="-122"/>
              </a:rPr>
              <a:t> © </a:t>
            </a:r>
            <a:r>
              <a:rPr lang="zh-CN" altLang="en-US" sz="1050" dirty="0">
                <a:latin typeface="微软雅黑" panose="020B0503020204020204" pitchFamily="34" charset="-122"/>
                <a:ea typeface="微软雅黑" panose="020B0503020204020204" pitchFamily="34" charset="-122"/>
              </a:rPr>
              <a:t>北京华夏春松科技有限公司</a:t>
            </a:r>
            <a:endParaRPr lang="en-US" sz="105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87724E92-8C4A-4929-8425-581328B1B2B7}"/>
              </a:ext>
            </a:extLst>
          </p:cNvPr>
          <p:cNvPicPr>
            <a:picLocks noChangeAspect="1"/>
          </p:cNvPicPr>
          <p:nvPr/>
        </p:nvPicPr>
        <p:blipFill>
          <a:blip r:embed="rId7"/>
          <a:stretch>
            <a:fillRect/>
          </a:stretch>
        </p:blipFill>
        <p:spPr>
          <a:xfrm>
            <a:off x="7141607" y="3231001"/>
            <a:ext cx="1695450" cy="1695450"/>
          </a:xfrm>
          <a:prstGeom prst="rect">
            <a:avLst/>
          </a:prstGeom>
        </p:spPr>
      </p:pic>
      <p:sp>
        <p:nvSpPr>
          <p:cNvPr id="15" name="文本框 11">
            <a:extLst>
              <a:ext uri="{FF2B5EF4-FFF2-40B4-BE49-F238E27FC236}">
                <a16:creationId xmlns:a16="http://schemas.microsoft.com/office/drawing/2014/main" id="{CAA86B7A-8482-48C6-AD1B-4661FCF07540}"/>
              </a:ext>
            </a:extLst>
          </p:cNvPr>
          <p:cNvSpPr txBox="1">
            <a:spLocks noChangeArrowheads="1"/>
          </p:cNvSpPr>
          <p:nvPr/>
        </p:nvSpPr>
        <p:spPr bwMode="auto">
          <a:xfrm>
            <a:off x="6247105" y="4930550"/>
            <a:ext cx="3506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Chatopera </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用户群</a:t>
            </a:r>
          </a:p>
        </p:txBody>
      </p:sp>
      <p:sp>
        <p:nvSpPr>
          <p:cNvPr id="16" name="文本框 11">
            <a:extLst>
              <a:ext uri="{FF2B5EF4-FFF2-40B4-BE49-F238E27FC236}">
                <a16:creationId xmlns:a16="http://schemas.microsoft.com/office/drawing/2014/main" id="{793EFBEE-220D-48C7-A9D1-FD64C8A7231A}"/>
              </a:ext>
            </a:extLst>
          </p:cNvPr>
          <p:cNvSpPr txBox="1">
            <a:spLocks noChangeArrowheads="1"/>
          </p:cNvSpPr>
          <p:nvPr/>
        </p:nvSpPr>
        <p:spPr bwMode="auto">
          <a:xfrm>
            <a:off x="2833286" y="5329844"/>
            <a:ext cx="3506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最新更新，动态</a:t>
            </a:r>
          </a:p>
        </p:txBody>
      </p:sp>
      <p:sp>
        <p:nvSpPr>
          <p:cNvPr id="17" name="文本框 16">
            <a:extLst>
              <a:ext uri="{FF2B5EF4-FFF2-40B4-BE49-F238E27FC236}">
                <a16:creationId xmlns:a16="http://schemas.microsoft.com/office/drawing/2014/main" id="{D1EFB164-78A9-4632-89E1-C8A6679BDF6A}"/>
              </a:ext>
            </a:extLst>
          </p:cNvPr>
          <p:cNvSpPr txBox="1">
            <a:spLocks noChangeArrowheads="1"/>
          </p:cNvSpPr>
          <p:nvPr/>
        </p:nvSpPr>
        <p:spPr bwMode="auto">
          <a:xfrm>
            <a:off x="6185931" y="5329844"/>
            <a:ext cx="3506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春松客服，</a:t>
            </a:r>
            <a:r>
              <a:rPr lang="en-US" altLang="zh-CN"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Chatopera </a:t>
            </a:r>
            <a:r>
              <a:rPr lang="zh-CN" altLang="en-US"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机器人平台用户讨论群</a:t>
            </a:r>
          </a:p>
        </p:txBody>
      </p:sp>
    </p:spTree>
    <p:custDataLst>
      <p:tags r:id="rId1"/>
    </p:custDataLst>
    <p:extLst>
      <p:ext uri="{BB962C8B-B14F-4D97-AF65-F5344CB8AC3E}">
        <p14:creationId xmlns:p14="http://schemas.microsoft.com/office/powerpoint/2010/main" val="2424883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9ED3165-3E2A-4342-8A8E-A592E418F58F}"/>
              </a:ext>
            </a:extLst>
          </p:cNvPr>
          <p:cNvSpPr>
            <a:spLocks noGrp="1"/>
          </p:cNvSpPr>
          <p:nvPr>
            <p:ph type="title"/>
          </p:nvPr>
        </p:nvSpPr>
        <p:spPr>
          <a:xfrm>
            <a:off x="811763" y="757011"/>
            <a:ext cx="897293" cy="1325563"/>
          </a:xfrm>
        </p:spPr>
        <p:txBody>
          <a:bodyPr/>
          <a:lstStyle/>
          <a:p>
            <a:r>
              <a:rPr lang="zh-CN" altLang="en-US" sz="2800" b="1" dirty="0">
                <a:latin typeface="微软雅黑" panose="020B0503020204020204" pitchFamily="34" charset="-122"/>
                <a:ea typeface="微软雅黑" panose="020B0503020204020204" pitchFamily="34" charset="-122"/>
              </a:rPr>
              <a:t>资源</a:t>
            </a:r>
            <a:endParaRPr lang="en-US" sz="2800" b="1" dirty="0">
              <a:latin typeface="微软雅黑" panose="020B0503020204020204" pitchFamily="34" charset="-122"/>
              <a:ea typeface="微软雅黑" panose="020B0503020204020204" pitchFamily="34" charset="-122"/>
            </a:endParaRPr>
          </a:p>
        </p:txBody>
      </p:sp>
      <p:sp>
        <p:nvSpPr>
          <p:cNvPr id="13" name="Content Placeholder 2">
            <a:extLst>
              <a:ext uri="{FF2B5EF4-FFF2-40B4-BE49-F238E27FC236}">
                <a16:creationId xmlns:a16="http://schemas.microsoft.com/office/drawing/2014/main" id="{2EB943EC-ABD4-42F8-B3A8-AED16251E741}"/>
              </a:ext>
            </a:extLst>
          </p:cNvPr>
          <p:cNvSpPr>
            <a:spLocks noGrp="1"/>
          </p:cNvSpPr>
          <p:nvPr>
            <p:ph idx="1"/>
          </p:nvPr>
        </p:nvSpPr>
        <p:spPr>
          <a:xfrm>
            <a:off x="838200" y="1825625"/>
            <a:ext cx="10515600" cy="4351338"/>
          </a:xfrm>
        </p:spPr>
        <p:txBody>
          <a:bodyPr>
            <a:normAutofit/>
          </a:bodyPr>
          <a:lstStyle/>
          <a:p>
            <a:pPr>
              <a:lnSpc>
                <a:spcPct val="150000"/>
              </a:lnSpc>
            </a:pPr>
            <a:r>
              <a:rPr lang="zh-CN" altLang="en-US" dirty="0">
                <a:latin typeface="微软雅黑" panose="020B0503020204020204" pitchFamily="34" charset="-122"/>
                <a:ea typeface="微软雅黑" panose="020B0503020204020204" pitchFamily="34" charset="-122"/>
              </a:rPr>
              <a:t>文档中心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hlinkClick r:id="rId2"/>
              </a:rPr>
              <a:t>https://docs.chatopera.com</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开源地址</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hlinkClick r:id="rId3"/>
              </a:rPr>
              <a:t>http://github.com/chatopera</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春松客服</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hlinkClick r:id="rId4"/>
              </a:rPr>
              <a:t>https://github.com/chatopera/cskefu</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博客地址</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hlinkClick r:id="rId5"/>
              </a:rPr>
              <a:t>https://blog.chatopera.com</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dirty="0">
                <a:latin typeface="微软雅黑" panose="020B0503020204020204" pitchFamily="34" charset="-122"/>
                <a:ea typeface="微软雅黑" panose="020B0503020204020204" pitchFamily="34" charset="-122"/>
              </a:rPr>
              <a:t>Chatopera</a:t>
            </a:r>
            <a:r>
              <a:rPr lang="zh-CN" altLang="en-US" dirty="0">
                <a:latin typeface="微软雅黑" panose="020B0503020204020204" pitchFamily="34" charset="-122"/>
                <a:ea typeface="微软雅黑" panose="020B0503020204020204" pitchFamily="34" charset="-122"/>
              </a:rPr>
              <a:t>云服务</a:t>
            </a:r>
            <a:r>
              <a:rPr lang="en-US"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hlinkClick r:id="rId6"/>
              </a:rPr>
              <a:t>https://bot.chatopera.com/</a:t>
            </a:r>
            <a:endParaRPr lang="en-US" altLang="zh-CN" dirty="0">
              <a:latin typeface="微软雅黑" panose="020B0503020204020204" pitchFamily="34" charset="-122"/>
              <a:ea typeface="微软雅黑" panose="020B0503020204020204" pitchFamily="34" charset="-122"/>
            </a:endParaRPr>
          </a:p>
        </p:txBody>
      </p:sp>
      <p:sp>
        <p:nvSpPr>
          <p:cNvPr id="14" name="Rectangle 3">
            <a:extLst>
              <a:ext uri="{FF2B5EF4-FFF2-40B4-BE49-F238E27FC236}">
                <a16:creationId xmlns:a16="http://schemas.microsoft.com/office/drawing/2014/main" id="{8364D96C-E60A-412D-89FA-4690D1DF38BA}"/>
              </a:ext>
            </a:extLst>
          </p:cNvPr>
          <p:cNvSpPr/>
          <p:nvPr/>
        </p:nvSpPr>
        <p:spPr>
          <a:xfrm>
            <a:off x="9734551" y="6546231"/>
            <a:ext cx="2457449" cy="244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微软雅黑" panose="020B0503020204020204" pitchFamily="34" charset="-122"/>
                <a:ea typeface="微软雅黑" panose="020B0503020204020204" pitchFamily="34" charset="-122"/>
              </a:rPr>
              <a:t>201</a:t>
            </a:r>
            <a:r>
              <a:rPr lang="en-US" altLang="zh-CN" sz="1050" dirty="0">
                <a:solidFill>
                  <a:schemeClr val="tx1"/>
                </a:solidFill>
                <a:latin typeface="微软雅黑" panose="020B0503020204020204" pitchFamily="34" charset="-122"/>
                <a:ea typeface="微软雅黑" panose="020B0503020204020204" pitchFamily="34" charset="-122"/>
              </a:rPr>
              <a:t>9</a:t>
            </a:r>
            <a:r>
              <a:rPr lang="en-US" sz="1050" dirty="0">
                <a:solidFill>
                  <a:schemeClr val="tx1"/>
                </a:solidFill>
                <a:latin typeface="微软雅黑" panose="020B0503020204020204" pitchFamily="34" charset="-122"/>
                <a:ea typeface="微软雅黑" panose="020B0503020204020204" pitchFamily="34" charset="-122"/>
              </a:rPr>
              <a:t> © </a:t>
            </a:r>
            <a:r>
              <a:rPr lang="zh-CN" altLang="en-US" sz="1050" dirty="0">
                <a:solidFill>
                  <a:schemeClr val="tx1"/>
                </a:solidFill>
                <a:latin typeface="微软雅黑" panose="020B0503020204020204" pitchFamily="34" charset="-122"/>
                <a:ea typeface="微软雅黑" panose="020B0503020204020204" pitchFamily="34" charset="-122"/>
              </a:rPr>
              <a:t>北京华夏春松科技有限公司</a:t>
            </a:r>
            <a:endParaRPr lang="en-US" sz="105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5908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098" name="文本框 11">
            <a:extLst>
              <a:ext uri="{FF2B5EF4-FFF2-40B4-BE49-F238E27FC236}">
                <a16:creationId xmlns:a16="http://schemas.microsoft.com/office/drawing/2014/main" id="{9167A3B7-0419-4549-A5F5-3F8793EAE44C}"/>
              </a:ext>
            </a:extLst>
          </p:cNvPr>
          <p:cNvSpPr txBox="1">
            <a:spLocks noChangeArrowheads="1"/>
          </p:cNvSpPr>
          <p:nvPr/>
        </p:nvSpPr>
        <p:spPr bwMode="auto">
          <a:xfrm>
            <a:off x="841655" y="3325605"/>
            <a:ext cx="1390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王海良</a:t>
            </a:r>
          </a:p>
        </p:txBody>
      </p:sp>
      <p:sp>
        <p:nvSpPr>
          <p:cNvPr id="10" name="TextBox 9">
            <a:extLst>
              <a:ext uri="{FF2B5EF4-FFF2-40B4-BE49-F238E27FC236}">
                <a16:creationId xmlns:a16="http://schemas.microsoft.com/office/drawing/2014/main" id="{D00888BB-A856-2F4C-9272-3CB95BA3929A}"/>
              </a:ext>
            </a:extLst>
          </p:cNvPr>
          <p:cNvSpPr txBox="1"/>
          <p:nvPr/>
        </p:nvSpPr>
        <p:spPr>
          <a:xfrm>
            <a:off x="841655" y="3994961"/>
            <a:ext cx="3953326"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主讲老师</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华夏春松联合创始人</a:t>
            </a:r>
            <a:r>
              <a:rPr lang="en-US" altLang="zh-CN" dirty="0">
                <a:solidFill>
                  <a:schemeClr val="bg1"/>
                </a:solidFill>
                <a:latin typeface="微软雅黑" panose="020B0503020204020204" pitchFamily="34" charset="-122"/>
                <a:ea typeface="微软雅黑" panose="020B0503020204020204" pitchFamily="34" charset="-122"/>
              </a:rPr>
              <a:t>&amp;CEO</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1" name="TextBox 10">
            <a:extLst>
              <a:ext uri="{FF2B5EF4-FFF2-40B4-BE49-F238E27FC236}">
                <a16:creationId xmlns:a16="http://schemas.microsoft.com/office/drawing/2014/main" id="{624F8488-FA06-D144-82BA-B9DAB1891EEC}"/>
              </a:ext>
            </a:extLst>
          </p:cNvPr>
          <p:cNvSpPr txBox="1"/>
          <p:nvPr/>
        </p:nvSpPr>
        <p:spPr>
          <a:xfrm>
            <a:off x="723737" y="2073340"/>
            <a:ext cx="3517310" cy="769441"/>
          </a:xfrm>
          <a:prstGeom prst="rect">
            <a:avLst/>
          </a:prstGeom>
          <a:noFill/>
        </p:spPr>
        <p:txBody>
          <a:bodyPr wrap="none" rtlCol="0">
            <a:spAutoFit/>
          </a:bodyPr>
          <a:lstStyle/>
          <a:p>
            <a:r>
              <a:rPr lang="en-US" altLang="zh-CN" sz="4400" dirty="0">
                <a:solidFill>
                  <a:schemeClr val="bg1"/>
                </a:solidFill>
                <a:latin typeface="微软雅黑" panose="020B0503020204020204" pitchFamily="34" charset="-122"/>
                <a:ea typeface="微软雅黑" panose="020B0503020204020204" pitchFamily="34" charset="-122"/>
              </a:rPr>
              <a:t>SQL</a:t>
            </a:r>
            <a:r>
              <a:rPr lang="zh-CN" altLang="en-US" sz="4400" dirty="0">
                <a:solidFill>
                  <a:schemeClr val="bg1"/>
                </a:solidFill>
                <a:latin typeface="微软雅黑" panose="020B0503020204020204" pitchFamily="34" charset="-122"/>
                <a:ea typeface="微软雅黑" panose="020B0503020204020204" pitchFamily="34" charset="-122"/>
              </a:rPr>
              <a:t>快速入门</a:t>
            </a: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12" name="矩形 35">
            <a:extLst>
              <a:ext uri="{FF2B5EF4-FFF2-40B4-BE49-F238E27FC236}">
                <a16:creationId xmlns:a16="http://schemas.microsoft.com/office/drawing/2014/main" id="{4513DE40-510F-3044-B7CA-64073B7524D2}"/>
              </a:ext>
            </a:extLst>
          </p:cNvPr>
          <p:cNvSpPr/>
          <p:nvPr/>
        </p:nvSpPr>
        <p:spPr>
          <a:xfrm>
            <a:off x="788217" y="375889"/>
            <a:ext cx="8431530" cy="769441"/>
          </a:xfrm>
          <a:prstGeom prst="rect">
            <a:avLst/>
          </a:prstGeom>
          <a:noFill/>
          <a:ln>
            <a:noFill/>
          </a:ln>
          <a:effectLst>
            <a:outerShdw blurRad="50800" dist="38100" dir="5400000" algn="t" rotWithShape="0">
              <a:schemeClr val="accent1">
                <a:lumMod val="50000"/>
                <a:alpha val="40000"/>
              </a:schemeClr>
            </a:outerShdw>
          </a:effectLst>
        </p:spPr>
        <p:txBody>
          <a:bodyPr>
            <a:spAutoFit/>
          </a:bodyPr>
          <a:lstStyle/>
          <a:p>
            <a:pPr fontAlgn="auto"/>
            <a:r>
              <a:rPr lang="zh-CN" altLang="en-US" sz="4400" b="1" noProof="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rPr>
              <a:t>春松客服大讲堂</a:t>
            </a:r>
          </a:p>
        </p:txBody>
      </p:sp>
      <p:sp>
        <p:nvSpPr>
          <p:cNvPr id="13" name="Rectangle 1">
            <a:extLst>
              <a:ext uri="{FF2B5EF4-FFF2-40B4-BE49-F238E27FC236}">
                <a16:creationId xmlns:a16="http://schemas.microsoft.com/office/drawing/2014/main" id="{2783A392-FB5C-4DBB-8B6D-E822AB6FB32A}"/>
              </a:ext>
            </a:extLst>
          </p:cNvPr>
          <p:cNvSpPr/>
          <p:nvPr/>
        </p:nvSpPr>
        <p:spPr>
          <a:xfrm>
            <a:off x="9685020" y="6536601"/>
            <a:ext cx="2457449" cy="244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微软雅黑" panose="020B0503020204020204" pitchFamily="34" charset="-122"/>
                <a:ea typeface="微软雅黑" panose="020B0503020204020204" pitchFamily="34" charset="-122"/>
              </a:rPr>
              <a:t>201</a:t>
            </a:r>
            <a:r>
              <a:rPr lang="en-US" altLang="zh-CN" sz="1050" dirty="0">
                <a:latin typeface="微软雅黑" panose="020B0503020204020204" pitchFamily="34" charset="-122"/>
                <a:ea typeface="微软雅黑" panose="020B0503020204020204" pitchFamily="34" charset="-122"/>
              </a:rPr>
              <a:t>9</a:t>
            </a:r>
            <a:r>
              <a:rPr lang="en-US" sz="1050" dirty="0">
                <a:latin typeface="微软雅黑" panose="020B0503020204020204" pitchFamily="34" charset="-122"/>
                <a:ea typeface="微软雅黑" panose="020B0503020204020204" pitchFamily="34" charset="-122"/>
              </a:rPr>
              <a:t> © </a:t>
            </a:r>
            <a:r>
              <a:rPr lang="zh-CN" altLang="en-US" sz="1050" dirty="0">
                <a:latin typeface="微软雅黑" panose="020B0503020204020204" pitchFamily="34" charset="-122"/>
                <a:ea typeface="微软雅黑" panose="020B0503020204020204" pitchFamily="34" charset="-122"/>
              </a:rPr>
              <a:t>北京华夏春松科技有限公司</a:t>
            </a:r>
            <a:endParaRPr lang="en-US" sz="105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5C182D0D-7D22-4B76-AC00-E6F8F50495D9}"/>
              </a:ext>
            </a:extLst>
          </p:cNvPr>
          <p:cNvPicPr>
            <a:picLocks noChangeAspect="1"/>
          </p:cNvPicPr>
          <p:nvPr/>
        </p:nvPicPr>
        <p:blipFill>
          <a:blip r:embed="rId5"/>
          <a:stretch>
            <a:fillRect/>
          </a:stretch>
        </p:blipFill>
        <p:spPr>
          <a:xfrm>
            <a:off x="5403272" y="4092575"/>
            <a:ext cx="6237171" cy="1651695"/>
          </a:xfrm>
          <a:prstGeom prst="rect">
            <a:avLst/>
          </a:prstGeom>
        </p:spPr>
      </p:pic>
      <p:sp>
        <p:nvSpPr>
          <p:cNvPr id="17" name="矩形 16">
            <a:extLst>
              <a:ext uri="{FF2B5EF4-FFF2-40B4-BE49-F238E27FC236}">
                <a16:creationId xmlns:a16="http://schemas.microsoft.com/office/drawing/2014/main" id="{5CA8A3A8-F97A-4DC1-A77B-AD21CCB6718C}"/>
              </a:ext>
            </a:extLst>
          </p:cNvPr>
          <p:cNvSpPr/>
          <p:nvPr/>
        </p:nvSpPr>
        <p:spPr>
          <a:xfrm>
            <a:off x="788217" y="1157865"/>
            <a:ext cx="8431530" cy="584775"/>
          </a:xfrm>
          <a:prstGeom prst="rect">
            <a:avLst/>
          </a:prstGeom>
          <a:noFill/>
          <a:ln>
            <a:noFill/>
          </a:ln>
          <a:effectLst>
            <a:outerShdw blurRad="50800" dist="38100" dir="5400000" algn="t" rotWithShape="0">
              <a:schemeClr val="accent1">
                <a:lumMod val="50000"/>
                <a:alpha val="40000"/>
              </a:schemeClr>
            </a:outerShdw>
          </a:effectLst>
        </p:spPr>
        <p:txBody>
          <a:bodyPr>
            <a:spAutoFit/>
          </a:bodyPr>
          <a:lstStyle/>
          <a:p>
            <a:pPr fontAlgn="auto"/>
            <a:r>
              <a:rPr lang="zh-CN" altLang="en-US" sz="3200" b="1" noProof="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rPr>
              <a:t>做好开源客服系统</a:t>
            </a:r>
          </a:p>
        </p:txBody>
      </p:sp>
      <p:grpSp>
        <p:nvGrpSpPr>
          <p:cNvPr id="18" name="组合 17">
            <a:extLst>
              <a:ext uri="{FF2B5EF4-FFF2-40B4-BE49-F238E27FC236}">
                <a16:creationId xmlns:a16="http://schemas.microsoft.com/office/drawing/2014/main" id="{713CB30C-7BDC-4A6A-98A2-1E231C7FEA8E}"/>
              </a:ext>
            </a:extLst>
          </p:cNvPr>
          <p:cNvGrpSpPr/>
          <p:nvPr/>
        </p:nvGrpSpPr>
        <p:grpSpPr>
          <a:xfrm>
            <a:off x="603987" y="4552346"/>
            <a:ext cx="3675429" cy="1756365"/>
            <a:chOff x="603987" y="4552346"/>
            <a:chExt cx="3675429" cy="1756365"/>
          </a:xfrm>
        </p:grpSpPr>
        <p:pic>
          <p:nvPicPr>
            <p:cNvPr id="19" name="图片 18">
              <a:extLst>
                <a:ext uri="{FF2B5EF4-FFF2-40B4-BE49-F238E27FC236}">
                  <a16:creationId xmlns:a16="http://schemas.microsoft.com/office/drawing/2014/main" id="{C0F4224E-904D-4073-A50D-1A5DE3C35693}"/>
                </a:ext>
              </a:extLst>
            </p:cNvPr>
            <p:cNvPicPr>
              <a:picLocks noChangeAspect="1"/>
            </p:cNvPicPr>
            <p:nvPr/>
          </p:nvPicPr>
          <p:blipFill>
            <a:blip r:embed="rId6"/>
            <a:stretch>
              <a:fillRect/>
            </a:stretch>
          </p:blipFill>
          <p:spPr>
            <a:xfrm>
              <a:off x="1833402" y="4552346"/>
              <a:ext cx="1109019" cy="1109019"/>
            </a:xfrm>
            <a:prstGeom prst="rect">
              <a:avLst/>
            </a:prstGeom>
          </p:spPr>
        </p:pic>
        <p:sp>
          <p:nvSpPr>
            <p:cNvPr id="20" name="文本框 11">
              <a:extLst>
                <a:ext uri="{FF2B5EF4-FFF2-40B4-BE49-F238E27FC236}">
                  <a16:creationId xmlns:a16="http://schemas.microsoft.com/office/drawing/2014/main" id="{424C163C-5313-49D0-A0C4-04A178898215}"/>
                </a:ext>
              </a:extLst>
            </p:cNvPr>
            <p:cNvSpPr txBox="1">
              <a:spLocks noChangeArrowheads="1"/>
            </p:cNvSpPr>
            <p:nvPr/>
          </p:nvSpPr>
          <p:spPr bwMode="auto">
            <a:xfrm>
              <a:off x="603987" y="5709013"/>
              <a:ext cx="3506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Chatopera </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用户群</a:t>
              </a:r>
            </a:p>
          </p:txBody>
        </p:sp>
        <p:sp>
          <p:nvSpPr>
            <p:cNvPr id="21" name="文本框 20">
              <a:extLst>
                <a:ext uri="{FF2B5EF4-FFF2-40B4-BE49-F238E27FC236}">
                  <a16:creationId xmlns:a16="http://schemas.microsoft.com/office/drawing/2014/main" id="{6380E9F7-7CEB-448A-A3B7-CB8BFD92FEE3}"/>
                </a:ext>
              </a:extLst>
            </p:cNvPr>
            <p:cNvSpPr txBox="1">
              <a:spLocks noChangeArrowheads="1"/>
            </p:cNvSpPr>
            <p:nvPr/>
          </p:nvSpPr>
          <p:spPr bwMode="auto">
            <a:xfrm>
              <a:off x="772628" y="6047101"/>
              <a:ext cx="3506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春松客服，</a:t>
              </a:r>
              <a:r>
                <a:rPr lang="en-US" altLang="zh-CN"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Chatopera </a:t>
              </a:r>
              <a:r>
                <a:rPr lang="zh-CN" altLang="en-US"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机器人平台用户讨论群</a:t>
              </a:r>
            </a:p>
          </p:txBody>
        </p:sp>
      </p:grpSp>
    </p:spTree>
    <p:custDataLst>
      <p:tags r:id="rId1"/>
    </p:custDataLst>
    <p:extLst>
      <p:ext uri="{BB962C8B-B14F-4D97-AF65-F5344CB8AC3E}">
        <p14:creationId xmlns:p14="http://schemas.microsoft.com/office/powerpoint/2010/main" val="34442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78B2D37D-D3A4-7E46-A2A3-DC368EF8C18A}"/>
              </a:ext>
            </a:extLst>
          </p:cNvPr>
          <p:cNvSpPr>
            <a:spLocks noGrp="1"/>
          </p:cNvSpPr>
          <p:nvPr>
            <p:ph type="title"/>
          </p:nvPr>
        </p:nvSpPr>
        <p:spPr>
          <a:xfrm>
            <a:off x="343522" y="203146"/>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自我介绍</a:t>
            </a:r>
            <a:endParaRPr lang="en-US" dirty="0">
              <a:solidFill>
                <a:schemeClr val="bg1"/>
              </a:solidFill>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5171E706-1726-3142-97AC-244C99514795}"/>
              </a:ext>
            </a:extLst>
          </p:cNvPr>
          <p:cNvPicPr>
            <a:picLocks noChangeAspect="1"/>
          </p:cNvPicPr>
          <p:nvPr/>
        </p:nvPicPr>
        <p:blipFill rotWithShape="1">
          <a:blip r:embed="rId2"/>
          <a:srcRect l="2280" b="1691"/>
          <a:stretch/>
        </p:blipFill>
        <p:spPr>
          <a:xfrm>
            <a:off x="9086850" y="-1"/>
            <a:ext cx="3105150" cy="6858001"/>
          </a:xfrm>
          <a:prstGeom prst="rect">
            <a:avLst/>
          </a:prstGeom>
        </p:spPr>
      </p:pic>
      <p:sp>
        <p:nvSpPr>
          <p:cNvPr id="3" name="TextBox 2">
            <a:extLst>
              <a:ext uri="{FF2B5EF4-FFF2-40B4-BE49-F238E27FC236}">
                <a16:creationId xmlns:a16="http://schemas.microsoft.com/office/drawing/2014/main" id="{62CB94D0-3038-C640-BF87-161CD1EEDE64}"/>
              </a:ext>
            </a:extLst>
          </p:cNvPr>
          <p:cNvSpPr txBox="1"/>
          <p:nvPr/>
        </p:nvSpPr>
        <p:spPr>
          <a:xfrm>
            <a:off x="162612" y="1681109"/>
            <a:ext cx="8924238" cy="4549835"/>
          </a:xfrm>
          <a:prstGeom prst="rect">
            <a:avLst/>
          </a:prstGeom>
          <a:noFill/>
        </p:spPr>
        <p:txBody>
          <a:bodyPr wrap="none" rtlCol="0">
            <a:spAutoFit/>
          </a:bodyPr>
          <a:lstStyle/>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王海良，</a:t>
            </a:r>
            <a:r>
              <a:rPr lang="en-US" altLang="zh-CN" sz="2800" dirty="0">
                <a:solidFill>
                  <a:schemeClr val="bg1"/>
                </a:solidFill>
                <a:latin typeface="微软雅黑" panose="020B0503020204020204" pitchFamily="34" charset="-122"/>
                <a:ea typeface="微软雅黑" panose="020B0503020204020204" pitchFamily="34" charset="-122"/>
              </a:rPr>
              <a:t>Chatopera</a:t>
            </a:r>
            <a:r>
              <a:rPr lang="zh-CN" altLang="en-US" sz="2800" dirty="0">
                <a:solidFill>
                  <a:schemeClr val="bg1"/>
                </a:solidFill>
                <a:latin typeface="微软雅黑" panose="020B0503020204020204" pitchFamily="34" charset="-122"/>
                <a:ea typeface="微软雅黑" panose="020B0503020204020204" pitchFamily="34" charset="-122"/>
              </a:rPr>
              <a:t>联合创始人</a:t>
            </a:r>
            <a:r>
              <a:rPr lang="en-US" altLang="zh-CN" sz="2800" dirty="0">
                <a:solidFill>
                  <a:schemeClr val="bg1"/>
                </a:solidFill>
                <a:latin typeface="微软雅黑" panose="020B0503020204020204" pitchFamily="34" charset="-122"/>
                <a:ea typeface="微软雅黑" panose="020B0503020204020204" pitchFamily="34" charset="-122"/>
              </a:rPr>
              <a:t>&amp;CEO，</a:t>
            </a:r>
            <a:r>
              <a:rPr lang="zh-CN" altLang="en-US" sz="2800" dirty="0">
                <a:solidFill>
                  <a:schemeClr val="bg1"/>
                </a:solidFill>
                <a:latin typeface="微软雅黑" panose="020B0503020204020204" pitchFamily="34" charset="-122"/>
                <a:ea typeface="微软雅黑" panose="020B0503020204020204" pitchFamily="34" charset="-122"/>
              </a:rPr>
              <a:t>微软人工智能</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最有价值专家。</a:t>
            </a:r>
            <a:r>
              <a:rPr lang="en-US" altLang="zh-CN" sz="2800" dirty="0">
                <a:solidFill>
                  <a:schemeClr val="bg1"/>
                </a:solidFill>
                <a:latin typeface="微软雅黑" panose="020B0503020204020204" pitchFamily="34" charset="-122"/>
                <a:ea typeface="微软雅黑" panose="020B0503020204020204" pitchFamily="34" charset="-122"/>
              </a:rPr>
              <a:t>2011</a:t>
            </a:r>
            <a:r>
              <a:rPr lang="zh-CN" altLang="en-US" sz="2800" dirty="0">
                <a:solidFill>
                  <a:schemeClr val="bg1"/>
                </a:solidFill>
                <a:latin typeface="微软雅黑" panose="020B0503020204020204" pitchFamily="34" charset="-122"/>
                <a:ea typeface="微软雅黑" panose="020B0503020204020204" pitchFamily="34" charset="-122"/>
              </a:rPr>
              <a:t>年毕业于北邮，后加入</a:t>
            </a:r>
            <a:r>
              <a:rPr lang="en-US" altLang="zh-CN" sz="2800" dirty="0">
                <a:solidFill>
                  <a:schemeClr val="bg1"/>
                </a:solidFill>
                <a:latin typeface="微软雅黑" panose="020B0503020204020204" pitchFamily="34" charset="-122"/>
                <a:ea typeface="微软雅黑" panose="020B0503020204020204" pitchFamily="34" charset="-122"/>
              </a:rPr>
              <a:t>IBM</a:t>
            </a:r>
            <a:r>
              <a:rPr lang="zh-CN" altLang="en-US" sz="2800" dirty="0">
                <a:solidFill>
                  <a:schemeClr val="bg1"/>
                </a:solidFill>
                <a:latin typeface="微软雅黑" panose="020B0503020204020204" pitchFamily="34" charset="-122"/>
                <a:ea typeface="微软雅黑" panose="020B0503020204020204" pitchFamily="34" charset="-122"/>
              </a:rPr>
              <a:t>工作四</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年，先后工作于软件开发实验室和创新中心。从</a:t>
            </a:r>
            <a:r>
              <a:rPr lang="en-US" altLang="zh-CN" sz="2800" dirty="0">
                <a:solidFill>
                  <a:schemeClr val="bg1"/>
                </a:solidFill>
                <a:latin typeface="微软雅黑" panose="020B0503020204020204" pitchFamily="34" charset="-122"/>
                <a:ea typeface="微软雅黑" panose="020B0503020204020204" pitchFamily="34" charset="-122"/>
              </a:rPr>
              <a:t>2016</a:t>
            </a:r>
            <a:r>
              <a:rPr lang="zh-CN" altLang="en-US" sz="2800" dirty="0">
                <a:solidFill>
                  <a:schemeClr val="bg1"/>
                </a:solidFill>
                <a:latin typeface="微软雅黑" panose="020B0503020204020204" pitchFamily="34" charset="-122"/>
                <a:ea typeface="微软雅黑" panose="020B0503020204020204" pitchFamily="34" charset="-122"/>
              </a:rPr>
              <a:t>年</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开始工作于创业公司，三角兽</a:t>
            </a:r>
            <a:r>
              <a:rPr lang="en-US" altLang="zh-CN" sz="2800" dirty="0">
                <a:solidFill>
                  <a:schemeClr val="bg1"/>
                </a:solidFill>
                <a:latin typeface="微软雅黑" panose="020B0503020204020204" pitchFamily="34" charset="-122"/>
                <a:ea typeface="微软雅黑" panose="020B0503020204020204" pitchFamily="34" charset="-122"/>
              </a:rPr>
              <a:t>AI</a:t>
            </a:r>
            <a:r>
              <a:rPr lang="zh-CN" altLang="en-US" sz="2800" dirty="0">
                <a:solidFill>
                  <a:schemeClr val="bg1"/>
                </a:solidFill>
                <a:latin typeface="微软雅黑" panose="020B0503020204020204" pitchFamily="34" charset="-122"/>
                <a:ea typeface="微软雅黑" panose="020B0503020204020204" pitchFamily="34" charset="-122"/>
              </a:rPr>
              <a:t>算法工程师，呤呤英语</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AI</a:t>
            </a:r>
            <a:r>
              <a:rPr lang="zh-CN" altLang="en-US" sz="2800" dirty="0">
                <a:solidFill>
                  <a:schemeClr val="bg1"/>
                </a:solidFill>
                <a:latin typeface="微软雅黑" panose="020B0503020204020204" pitchFamily="34" charset="-122"/>
                <a:ea typeface="微软雅黑" panose="020B0503020204020204" pitchFamily="34" charset="-122"/>
              </a:rPr>
              <a:t>产品负责人，负责智能对话系统研发，</a:t>
            </a:r>
            <a:r>
              <a:rPr lang="en-US" altLang="zh-CN" sz="2800" dirty="0">
                <a:solidFill>
                  <a:schemeClr val="bg1"/>
                </a:solidFill>
                <a:latin typeface="微软雅黑" panose="020B0503020204020204" pitchFamily="34" charset="-122"/>
                <a:ea typeface="微软雅黑" panose="020B0503020204020204" pitchFamily="34" charset="-122"/>
              </a:rPr>
              <a:t>2018</a:t>
            </a:r>
            <a:r>
              <a:rPr lang="zh-CN" altLang="en-US" sz="2800" dirty="0">
                <a:solidFill>
                  <a:schemeClr val="bg1"/>
                </a:solidFill>
                <a:latin typeface="微软雅黑" panose="020B0503020204020204" pitchFamily="34" charset="-122"/>
                <a:ea typeface="微软雅黑" panose="020B0503020204020204" pitchFamily="34" charset="-122"/>
              </a:rPr>
              <a:t>年出版</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智能问答与深度学习</a:t>
            </a: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一书。</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sz="2800" dirty="0">
              <a:solidFill>
                <a:schemeClr val="bg1"/>
              </a:solidFill>
            </a:endParaRPr>
          </a:p>
        </p:txBody>
      </p:sp>
    </p:spTree>
    <p:extLst>
      <p:ext uri="{BB962C8B-B14F-4D97-AF65-F5344CB8AC3E}">
        <p14:creationId xmlns:p14="http://schemas.microsoft.com/office/powerpoint/2010/main" val="3525152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78B2D37D-D3A4-7E46-A2A3-DC368EF8C18A}"/>
              </a:ext>
            </a:extLst>
          </p:cNvPr>
          <p:cNvSpPr>
            <a:spLocks noGrp="1"/>
          </p:cNvSpPr>
          <p:nvPr>
            <p:ph type="title"/>
          </p:nvPr>
        </p:nvSpPr>
        <p:spPr>
          <a:xfrm>
            <a:off x="481825" y="296872"/>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分享大纲</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5" name="文本框 4">
            <a:extLst>
              <a:ext uri="{FF2B5EF4-FFF2-40B4-BE49-F238E27FC236}">
                <a16:creationId xmlns:a16="http://schemas.microsoft.com/office/drawing/2014/main" id="{463A06FD-59C7-3C48-85B0-F04AE2A4D478}"/>
              </a:ext>
            </a:extLst>
          </p:cNvPr>
          <p:cNvSpPr txBox="1"/>
          <p:nvPr/>
        </p:nvSpPr>
        <p:spPr>
          <a:xfrm>
            <a:off x="907522" y="1622435"/>
            <a:ext cx="8591319" cy="655563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514350" indent="-514350" hangingPunct="0">
              <a:lnSpc>
                <a:spcPct val="150000"/>
              </a:lnSpc>
              <a:buFontTx/>
              <a:buAutoNum type="arabicPeriod"/>
            </a:pPr>
            <a:r>
              <a:rPr lang="en-US" altLang="zh-CN" sz="4000" dirty="0">
                <a:solidFill>
                  <a:schemeClr val="bg1"/>
                </a:solidFill>
                <a:latin typeface="微软雅黑" pitchFamily="34" charset="-122"/>
                <a:ea typeface="微软雅黑" pitchFamily="34" charset="-122"/>
              </a:rPr>
              <a:t>SQL</a:t>
            </a:r>
            <a:r>
              <a:rPr lang="zh-CN" altLang="en-US" sz="4000" dirty="0">
                <a:solidFill>
                  <a:schemeClr val="bg1"/>
                </a:solidFill>
                <a:latin typeface="微软雅黑" pitchFamily="34" charset="-122"/>
                <a:ea typeface="微软雅黑" pitchFamily="34" charset="-122"/>
              </a:rPr>
              <a:t>简介</a:t>
            </a:r>
            <a:endParaRPr lang="en-US" altLang="zh-CN" sz="4000" dirty="0">
              <a:solidFill>
                <a:schemeClr val="bg1"/>
              </a:solidFill>
              <a:latin typeface="微软雅黑" pitchFamily="34" charset="-122"/>
              <a:ea typeface="微软雅黑" pitchFamily="34" charset="-122"/>
            </a:endParaRPr>
          </a:p>
          <a:p>
            <a:pPr marL="514350" indent="-514350" hangingPunct="0">
              <a:lnSpc>
                <a:spcPct val="150000"/>
              </a:lnSpc>
              <a:buFontTx/>
              <a:buAutoNum type="arabicPeriod"/>
            </a:pPr>
            <a:r>
              <a:rPr lang="en-US" altLang="zh-CN" sz="4000" dirty="0">
                <a:solidFill>
                  <a:schemeClr val="bg1"/>
                </a:solidFill>
                <a:latin typeface="微软雅黑" pitchFamily="34" charset="-122"/>
                <a:ea typeface="微软雅黑" pitchFamily="34" charset="-122"/>
              </a:rPr>
              <a:t>SQL</a:t>
            </a:r>
            <a:r>
              <a:rPr lang="zh-CN" altLang="en-US" sz="4000" dirty="0">
                <a:solidFill>
                  <a:schemeClr val="bg1"/>
                </a:solidFill>
                <a:latin typeface="微软雅黑" pitchFamily="34" charset="-122"/>
                <a:ea typeface="微软雅黑" pitchFamily="34" charset="-122"/>
              </a:rPr>
              <a:t>基本语法</a:t>
            </a:r>
            <a:endParaRPr lang="en-US" altLang="zh-CN" sz="4000" dirty="0">
              <a:solidFill>
                <a:schemeClr val="bg1"/>
              </a:solidFill>
              <a:latin typeface="微软雅黑" pitchFamily="34" charset="-122"/>
              <a:ea typeface="微软雅黑" pitchFamily="34" charset="-122"/>
            </a:endParaRPr>
          </a:p>
          <a:p>
            <a:pPr marL="514350" marR="0" indent="-514350" algn="l" defTabSz="914400" rtl="0" fontAlgn="auto" latinLnBrk="0" hangingPunct="0">
              <a:lnSpc>
                <a:spcPct val="150000"/>
              </a:lnSpc>
              <a:spcBef>
                <a:spcPts val="0"/>
              </a:spcBef>
              <a:spcAft>
                <a:spcPts val="0"/>
              </a:spcAft>
              <a:buClrTx/>
              <a:buSzTx/>
              <a:buFontTx/>
              <a:buAutoNum type="arabicPeriod"/>
            </a:pPr>
            <a:r>
              <a:rPr lang="en-US" altLang="zh-CN" sz="4000" dirty="0">
                <a:solidFill>
                  <a:schemeClr val="bg1"/>
                </a:solidFill>
                <a:latin typeface="微软雅黑" pitchFamily="34" charset="-122"/>
                <a:ea typeface="微软雅黑" pitchFamily="34" charset="-122"/>
              </a:rPr>
              <a:t>SQL</a:t>
            </a:r>
            <a:r>
              <a:rPr lang="zh-CN" altLang="en-US" sz="4000" dirty="0">
                <a:solidFill>
                  <a:schemeClr val="bg1"/>
                </a:solidFill>
                <a:latin typeface="微软雅黑" pitchFamily="34" charset="-122"/>
                <a:ea typeface="微软雅黑" pitchFamily="34" charset="-122"/>
              </a:rPr>
              <a:t>高级语法</a:t>
            </a:r>
            <a:endParaRPr lang="en-US" altLang="zh-CN" sz="4000" dirty="0">
              <a:solidFill>
                <a:schemeClr val="bg1"/>
              </a:solidFill>
              <a:latin typeface="微软雅黑" pitchFamily="34" charset="-122"/>
              <a:ea typeface="微软雅黑" pitchFamily="34" charset="-122"/>
            </a:endParaRPr>
          </a:p>
          <a:p>
            <a:pPr marL="514350" marR="0" indent="-514350" algn="l" defTabSz="914400" rtl="0" fontAlgn="auto" latinLnBrk="0" hangingPunct="0">
              <a:lnSpc>
                <a:spcPct val="150000"/>
              </a:lnSpc>
              <a:spcBef>
                <a:spcPts val="0"/>
              </a:spcBef>
              <a:spcAft>
                <a:spcPts val="0"/>
              </a:spcAft>
              <a:buClrTx/>
              <a:buSzTx/>
              <a:buFontTx/>
              <a:buAutoNum type="arabicPeriod"/>
            </a:pPr>
            <a:r>
              <a:rPr lang="zh-CN" altLang="en-US" sz="4000" dirty="0">
                <a:solidFill>
                  <a:schemeClr val="bg1"/>
                </a:solidFill>
                <a:latin typeface="微软雅黑" pitchFamily="34" charset="-122"/>
                <a:ea typeface="微软雅黑" pitchFamily="34" charset="-122"/>
              </a:rPr>
              <a:t>春松客服数据表</a:t>
            </a:r>
            <a:endParaRPr lang="en-US" altLang="zh-CN" sz="4000" dirty="0">
              <a:solidFill>
                <a:schemeClr val="bg1"/>
              </a:solidFill>
              <a:latin typeface="微软雅黑" pitchFamily="34" charset="-122"/>
              <a:ea typeface="微软雅黑" pitchFamily="34" charset="-122"/>
            </a:endParaRPr>
          </a:p>
          <a:p>
            <a:pPr marL="514350" indent="-514350">
              <a:lnSpc>
                <a:spcPct val="150000"/>
              </a:lnSpc>
              <a:buFontTx/>
              <a:buAutoNum type="arabicPeriod"/>
            </a:pPr>
            <a:endParaRPr lang="zh-CN" altLang="en-US" sz="4000" dirty="0">
              <a:solidFill>
                <a:schemeClr val="bg1"/>
              </a:solidFill>
              <a:latin typeface="微软雅黑" pitchFamily="34" charset="-122"/>
              <a:ea typeface="微软雅黑" pitchFamily="34" charset="-122"/>
            </a:endParaRPr>
          </a:p>
          <a:p>
            <a:pPr marL="514350" indent="-514350">
              <a:lnSpc>
                <a:spcPct val="150000"/>
              </a:lnSpc>
              <a:buFontTx/>
              <a:buAutoNum type="arabicPeriod"/>
            </a:pPr>
            <a:endParaRPr lang="zh-CN" altLang="en-US" sz="4000" dirty="0">
              <a:solidFill>
                <a:schemeClr val="bg1"/>
              </a:solidFill>
              <a:latin typeface="微软雅黑" pitchFamily="34" charset="-122"/>
              <a:ea typeface="微软雅黑" pitchFamily="34" charset="-122"/>
            </a:endParaRPr>
          </a:p>
          <a:p>
            <a:pPr marL="514350" marR="0" indent="-514350" algn="l" defTabSz="914400" rtl="0" fontAlgn="auto" latinLnBrk="0" hangingPunct="0">
              <a:lnSpc>
                <a:spcPct val="150000"/>
              </a:lnSpc>
              <a:spcBef>
                <a:spcPts val="0"/>
              </a:spcBef>
              <a:spcAft>
                <a:spcPts val="0"/>
              </a:spcAft>
              <a:buClrTx/>
              <a:buSzTx/>
              <a:buFontTx/>
              <a:buAutoNum type="arabicPeriod"/>
            </a:pPr>
            <a:endParaRPr kumimoji="0" lang="zh-CN" altLang="en-US"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endParaRPr>
          </a:p>
        </p:txBody>
      </p:sp>
      <p:sp>
        <p:nvSpPr>
          <p:cNvPr id="8" name="TextBox 58">
            <a:extLst>
              <a:ext uri="{FF2B5EF4-FFF2-40B4-BE49-F238E27FC236}">
                <a16:creationId xmlns:a16="http://schemas.microsoft.com/office/drawing/2014/main" id="{6851B081-322F-C343-995D-75F4DD303356}"/>
              </a:ext>
            </a:extLst>
          </p:cNvPr>
          <p:cNvSpPr txBox="1"/>
          <p:nvPr/>
        </p:nvSpPr>
        <p:spPr>
          <a:xfrm>
            <a:off x="8716079" y="686629"/>
            <a:ext cx="2589170" cy="461665"/>
          </a:xfrm>
          <a:prstGeom prst="rect">
            <a:avLst/>
          </a:prstGeom>
          <a:noFill/>
        </p:spPr>
        <p:txBody>
          <a:bodyPr wrap="none" rtlCol="0">
            <a:spAutoFit/>
          </a:bodyPr>
          <a:lstStyle/>
          <a:p>
            <a:r>
              <a:rPr lang="en-US" sz="2400" dirty="0">
                <a:solidFill>
                  <a:schemeClr val="bg1"/>
                </a:solidFill>
                <a:latin typeface="微软雅黑" panose="020B0503020204020204" pitchFamily="34" charset="-122"/>
                <a:ea typeface="微软雅黑" panose="020B0503020204020204" pitchFamily="34" charset="-122"/>
              </a:rPr>
              <a:t>5-1 SQL</a:t>
            </a:r>
            <a:r>
              <a:rPr lang="zh-CN" altLang="en-US" sz="2400" dirty="0">
                <a:solidFill>
                  <a:schemeClr val="bg1"/>
                </a:solidFill>
                <a:latin typeface="微软雅黑" panose="020B0503020204020204" pitchFamily="34" charset="-122"/>
                <a:ea typeface="微软雅黑" panose="020B0503020204020204" pitchFamily="34" charset="-122"/>
              </a:rPr>
              <a:t>快速入门</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9" name="TextBox 25">
            <a:extLst>
              <a:ext uri="{FF2B5EF4-FFF2-40B4-BE49-F238E27FC236}">
                <a16:creationId xmlns:a16="http://schemas.microsoft.com/office/drawing/2014/main" id="{29FA14BE-50A8-9C43-868C-9909BAD55569}"/>
              </a:ext>
            </a:extLst>
          </p:cNvPr>
          <p:cNvSpPr txBox="1"/>
          <p:nvPr/>
        </p:nvSpPr>
        <p:spPr>
          <a:xfrm>
            <a:off x="8716079" y="317297"/>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1948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pSp>
        <p:nvGrpSpPr>
          <p:cNvPr id="48" name="组合 36">
            <a:extLst>
              <a:ext uri="{FF2B5EF4-FFF2-40B4-BE49-F238E27FC236}">
                <a16:creationId xmlns:a16="http://schemas.microsoft.com/office/drawing/2014/main" id="{B8C4DA4D-602B-6244-A8D7-3748B4965C9A}"/>
              </a:ext>
            </a:extLst>
          </p:cNvPr>
          <p:cNvGrpSpPr/>
          <p:nvPr/>
        </p:nvGrpSpPr>
        <p:grpSpPr>
          <a:xfrm flipH="1">
            <a:off x="-183386" y="-156395"/>
            <a:ext cx="6395162" cy="6705241"/>
            <a:chOff x="-720565" y="230326"/>
            <a:chExt cx="6395162" cy="6705241"/>
          </a:xfrm>
        </p:grpSpPr>
        <p:sp>
          <p:nvSpPr>
            <p:cNvPr id="49" name="Freeform 5">
              <a:extLst>
                <a:ext uri="{FF2B5EF4-FFF2-40B4-BE49-F238E27FC236}">
                  <a16:creationId xmlns:a16="http://schemas.microsoft.com/office/drawing/2014/main" id="{1AAFF16C-EAAE-5446-8FCE-BC472D51D912}"/>
                </a:ext>
              </a:extLst>
            </p:cNvPr>
            <p:cNvSpPr>
              <a:spLocks/>
            </p:cNvSpPr>
            <p:nvPr/>
          </p:nvSpPr>
          <p:spPr bwMode="auto">
            <a:xfrm>
              <a:off x="-623787" y="814935"/>
              <a:ext cx="5528121" cy="5905351"/>
            </a:xfrm>
            <a:custGeom>
              <a:avLst/>
              <a:gdLst>
                <a:gd name="T0" fmla="*/ 502 w 1182"/>
                <a:gd name="T1" fmla="*/ 4 h 1263"/>
                <a:gd name="T2" fmla="*/ 0 w 1182"/>
                <a:gd name="T3" fmla="*/ 301 h 1263"/>
                <a:gd name="T4" fmla="*/ 86 w 1182"/>
                <a:gd name="T5" fmla="*/ 355 h 1263"/>
                <a:gd name="T6" fmla="*/ 242 w 1182"/>
                <a:gd name="T7" fmla="*/ 197 h 1263"/>
                <a:gd name="T8" fmla="*/ 242 w 1182"/>
                <a:gd name="T9" fmla="*/ 197 h 1263"/>
                <a:gd name="T10" fmla="*/ 501 w 1182"/>
                <a:gd name="T11" fmla="*/ 105 h 1263"/>
                <a:gd name="T12" fmla="*/ 512 w 1182"/>
                <a:gd name="T13" fmla="*/ 104 h 1263"/>
                <a:gd name="T14" fmla="*/ 618 w 1182"/>
                <a:gd name="T15" fmla="*/ 108 h 1263"/>
                <a:gd name="T16" fmla="*/ 635 w 1182"/>
                <a:gd name="T17" fmla="*/ 110 h 1263"/>
                <a:gd name="T18" fmla="*/ 748 w 1182"/>
                <a:gd name="T19" fmla="*/ 145 h 1263"/>
                <a:gd name="T20" fmla="*/ 748 w 1182"/>
                <a:gd name="T21" fmla="*/ 145 h 1263"/>
                <a:gd name="T22" fmla="*/ 1039 w 1182"/>
                <a:gd name="T23" fmla="*/ 432 h 1263"/>
                <a:gd name="T24" fmla="*/ 1041 w 1182"/>
                <a:gd name="T25" fmla="*/ 433 h 1263"/>
                <a:gd name="T26" fmla="*/ 990 w 1182"/>
                <a:gd name="T27" fmla="*/ 940 h 1263"/>
                <a:gd name="T28" fmla="*/ 989 w 1182"/>
                <a:gd name="T29" fmla="*/ 940 h 1263"/>
                <a:gd name="T30" fmla="*/ 889 w 1182"/>
                <a:gd name="T31" fmla="*/ 1054 h 1263"/>
                <a:gd name="T32" fmla="*/ 583 w 1182"/>
                <a:gd name="T33" fmla="*/ 1176 h 1263"/>
                <a:gd name="T34" fmla="*/ 307 w 1182"/>
                <a:gd name="T35" fmla="*/ 1126 h 1263"/>
                <a:gd name="T36" fmla="*/ 263 w 1182"/>
                <a:gd name="T37" fmla="*/ 1217 h 1263"/>
                <a:gd name="T38" fmla="*/ 382 w 1182"/>
                <a:gd name="T39" fmla="*/ 1260 h 1263"/>
                <a:gd name="T40" fmla="*/ 387 w 1182"/>
                <a:gd name="T41" fmla="*/ 1241 h 1263"/>
                <a:gd name="T42" fmla="*/ 587 w 1182"/>
                <a:gd name="T43" fmla="*/ 1258 h 1263"/>
                <a:gd name="T44" fmla="*/ 958 w 1182"/>
                <a:gd name="T45" fmla="*/ 1101 h 1263"/>
                <a:gd name="T46" fmla="*/ 972 w 1182"/>
                <a:gd name="T47" fmla="*/ 1116 h 1263"/>
                <a:gd name="T48" fmla="*/ 1179 w 1182"/>
                <a:gd name="T49" fmla="*/ 677 h 1263"/>
                <a:gd name="T50" fmla="*/ 1170 w 1182"/>
                <a:gd name="T51" fmla="*/ 676 h 1263"/>
                <a:gd name="T52" fmla="*/ 918 w 1182"/>
                <a:gd name="T53" fmla="*/ 137 h 1263"/>
                <a:gd name="T54" fmla="*/ 923 w 1182"/>
                <a:gd name="T55" fmla="*/ 130 h 1263"/>
                <a:gd name="T56" fmla="*/ 632 w 1182"/>
                <a:gd name="T57" fmla="*/ 7 h 1263"/>
                <a:gd name="T58" fmla="*/ 502 w 1182"/>
                <a:gd name="T59" fmla="*/ 4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2" h="1263">
                  <a:moveTo>
                    <a:pt x="502" y="4"/>
                  </a:moveTo>
                  <a:cubicBezTo>
                    <a:pt x="302" y="19"/>
                    <a:pt x="107" y="131"/>
                    <a:pt x="0" y="301"/>
                  </a:cubicBezTo>
                  <a:cubicBezTo>
                    <a:pt x="29" y="319"/>
                    <a:pt x="57" y="337"/>
                    <a:pt x="86" y="355"/>
                  </a:cubicBezTo>
                  <a:cubicBezTo>
                    <a:pt x="126" y="292"/>
                    <a:pt x="180" y="238"/>
                    <a:pt x="242" y="197"/>
                  </a:cubicBezTo>
                  <a:cubicBezTo>
                    <a:pt x="242" y="196"/>
                    <a:pt x="243" y="197"/>
                    <a:pt x="242" y="197"/>
                  </a:cubicBezTo>
                  <a:cubicBezTo>
                    <a:pt x="319" y="145"/>
                    <a:pt x="409" y="112"/>
                    <a:pt x="501" y="105"/>
                  </a:cubicBezTo>
                  <a:cubicBezTo>
                    <a:pt x="505" y="105"/>
                    <a:pt x="509" y="104"/>
                    <a:pt x="512" y="104"/>
                  </a:cubicBezTo>
                  <a:cubicBezTo>
                    <a:pt x="548" y="102"/>
                    <a:pt x="583" y="103"/>
                    <a:pt x="618" y="108"/>
                  </a:cubicBezTo>
                  <a:cubicBezTo>
                    <a:pt x="624" y="108"/>
                    <a:pt x="629" y="109"/>
                    <a:pt x="635" y="110"/>
                  </a:cubicBezTo>
                  <a:cubicBezTo>
                    <a:pt x="674" y="117"/>
                    <a:pt x="712" y="130"/>
                    <a:pt x="748" y="145"/>
                  </a:cubicBezTo>
                  <a:cubicBezTo>
                    <a:pt x="748" y="145"/>
                    <a:pt x="749" y="144"/>
                    <a:pt x="748" y="145"/>
                  </a:cubicBezTo>
                  <a:cubicBezTo>
                    <a:pt x="876" y="200"/>
                    <a:pt x="984" y="305"/>
                    <a:pt x="1039" y="432"/>
                  </a:cubicBezTo>
                  <a:cubicBezTo>
                    <a:pt x="1042" y="431"/>
                    <a:pt x="1038" y="434"/>
                    <a:pt x="1041" y="433"/>
                  </a:cubicBezTo>
                  <a:cubicBezTo>
                    <a:pt x="1110" y="598"/>
                    <a:pt x="1090" y="791"/>
                    <a:pt x="990" y="940"/>
                  </a:cubicBezTo>
                  <a:cubicBezTo>
                    <a:pt x="988" y="939"/>
                    <a:pt x="992" y="942"/>
                    <a:pt x="989" y="940"/>
                  </a:cubicBezTo>
                  <a:cubicBezTo>
                    <a:pt x="962" y="983"/>
                    <a:pt x="928" y="1021"/>
                    <a:pt x="889" y="1054"/>
                  </a:cubicBezTo>
                  <a:cubicBezTo>
                    <a:pt x="804" y="1126"/>
                    <a:pt x="695" y="1167"/>
                    <a:pt x="583" y="1176"/>
                  </a:cubicBezTo>
                  <a:cubicBezTo>
                    <a:pt x="488" y="1183"/>
                    <a:pt x="392" y="1167"/>
                    <a:pt x="307" y="1126"/>
                  </a:cubicBezTo>
                  <a:cubicBezTo>
                    <a:pt x="292" y="1157"/>
                    <a:pt x="278" y="1187"/>
                    <a:pt x="263" y="1217"/>
                  </a:cubicBezTo>
                  <a:cubicBezTo>
                    <a:pt x="301" y="1236"/>
                    <a:pt x="341" y="1250"/>
                    <a:pt x="382" y="1260"/>
                  </a:cubicBezTo>
                  <a:cubicBezTo>
                    <a:pt x="383" y="1254"/>
                    <a:pt x="385" y="1247"/>
                    <a:pt x="387" y="1241"/>
                  </a:cubicBezTo>
                  <a:cubicBezTo>
                    <a:pt x="452" y="1258"/>
                    <a:pt x="520" y="1263"/>
                    <a:pt x="587" y="1258"/>
                  </a:cubicBezTo>
                  <a:cubicBezTo>
                    <a:pt x="723" y="1247"/>
                    <a:pt x="857" y="1192"/>
                    <a:pt x="958" y="1101"/>
                  </a:cubicBezTo>
                  <a:cubicBezTo>
                    <a:pt x="962" y="1106"/>
                    <a:pt x="967" y="1111"/>
                    <a:pt x="972" y="1116"/>
                  </a:cubicBezTo>
                  <a:cubicBezTo>
                    <a:pt x="1094" y="1005"/>
                    <a:pt x="1168" y="842"/>
                    <a:pt x="1179" y="677"/>
                  </a:cubicBezTo>
                  <a:cubicBezTo>
                    <a:pt x="1176" y="677"/>
                    <a:pt x="1173" y="677"/>
                    <a:pt x="1170" y="676"/>
                  </a:cubicBezTo>
                  <a:cubicBezTo>
                    <a:pt x="1182" y="471"/>
                    <a:pt x="1083" y="260"/>
                    <a:pt x="918" y="137"/>
                  </a:cubicBezTo>
                  <a:cubicBezTo>
                    <a:pt x="920" y="135"/>
                    <a:pt x="921" y="132"/>
                    <a:pt x="923" y="130"/>
                  </a:cubicBezTo>
                  <a:cubicBezTo>
                    <a:pt x="837" y="66"/>
                    <a:pt x="737" y="22"/>
                    <a:pt x="632" y="7"/>
                  </a:cubicBezTo>
                  <a:cubicBezTo>
                    <a:pt x="589" y="1"/>
                    <a:pt x="545" y="0"/>
                    <a:pt x="502" y="4"/>
                  </a:cubicBezTo>
                </a:path>
              </a:pathLst>
            </a:custGeom>
            <a:solidFill>
              <a:schemeClr val="bg1">
                <a:alpha val="1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0" name="Freeform 6">
              <a:extLst>
                <a:ext uri="{FF2B5EF4-FFF2-40B4-BE49-F238E27FC236}">
                  <a16:creationId xmlns:a16="http://schemas.microsoft.com/office/drawing/2014/main" id="{F3160D69-30A2-154F-B255-276B2EFC955F}"/>
                </a:ext>
              </a:extLst>
            </p:cNvPr>
            <p:cNvSpPr>
              <a:spLocks/>
            </p:cNvSpPr>
            <p:nvPr/>
          </p:nvSpPr>
          <p:spPr bwMode="auto">
            <a:xfrm>
              <a:off x="3669936" y="1273142"/>
              <a:ext cx="1463502" cy="2717647"/>
            </a:xfrm>
            <a:custGeom>
              <a:avLst/>
              <a:gdLst>
                <a:gd name="T0" fmla="*/ 29 w 313"/>
                <a:gd name="T1" fmla="*/ 0 h 581"/>
                <a:gd name="T2" fmla="*/ 5 w 313"/>
                <a:gd name="T3" fmla="*/ 32 h 581"/>
                <a:gd name="T4" fmla="*/ 0 w 313"/>
                <a:gd name="T5" fmla="*/ 39 h 581"/>
                <a:gd name="T6" fmla="*/ 252 w 313"/>
                <a:gd name="T7" fmla="*/ 578 h 581"/>
                <a:gd name="T8" fmla="*/ 261 w 313"/>
                <a:gd name="T9" fmla="*/ 579 h 581"/>
                <a:gd name="T10" fmla="*/ 301 w 313"/>
                <a:gd name="T11" fmla="*/ 581 h 581"/>
                <a:gd name="T12" fmla="*/ 29 w 313"/>
                <a:gd name="T13" fmla="*/ 0 h 581"/>
              </a:gdLst>
              <a:ahLst/>
              <a:cxnLst>
                <a:cxn ang="0">
                  <a:pos x="T0" y="T1"/>
                </a:cxn>
                <a:cxn ang="0">
                  <a:pos x="T2" y="T3"/>
                </a:cxn>
                <a:cxn ang="0">
                  <a:pos x="T4" y="T5"/>
                </a:cxn>
                <a:cxn ang="0">
                  <a:pos x="T6" y="T7"/>
                </a:cxn>
                <a:cxn ang="0">
                  <a:pos x="T8" y="T9"/>
                </a:cxn>
                <a:cxn ang="0">
                  <a:pos x="T10" y="T11"/>
                </a:cxn>
                <a:cxn ang="0">
                  <a:pos x="T12" y="T13"/>
                </a:cxn>
              </a:cxnLst>
              <a:rect l="0" t="0" r="r" b="b"/>
              <a:pathLst>
                <a:path w="313" h="581">
                  <a:moveTo>
                    <a:pt x="29" y="0"/>
                  </a:moveTo>
                  <a:cubicBezTo>
                    <a:pt x="21" y="11"/>
                    <a:pt x="13" y="21"/>
                    <a:pt x="5" y="32"/>
                  </a:cubicBezTo>
                  <a:cubicBezTo>
                    <a:pt x="3" y="34"/>
                    <a:pt x="2" y="37"/>
                    <a:pt x="0" y="39"/>
                  </a:cubicBezTo>
                  <a:cubicBezTo>
                    <a:pt x="165" y="162"/>
                    <a:pt x="264" y="373"/>
                    <a:pt x="252" y="578"/>
                  </a:cubicBezTo>
                  <a:cubicBezTo>
                    <a:pt x="261" y="579"/>
                    <a:pt x="261" y="579"/>
                    <a:pt x="261" y="579"/>
                  </a:cubicBezTo>
                  <a:cubicBezTo>
                    <a:pt x="274" y="580"/>
                    <a:pt x="288" y="580"/>
                    <a:pt x="301" y="581"/>
                  </a:cubicBezTo>
                  <a:cubicBezTo>
                    <a:pt x="313" y="360"/>
                    <a:pt x="207" y="132"/>
                    <a:pt x="2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1" name="Freeform 7">
              <a:extLst>
                <a:ext uri="{FF2B5EF4-FFF2-40B4-BE49-F238E27FC236}">
                  <a16:creationId xmlns:a16="http://schemas.microsoft.com/office/drawing/2014/main" id="{4581C50A-50CF-4542-8028-CB85C21E27E8}"/>
                </a:ext>
              </a:extLst>
            </p:cNvPr>
            <p:cNvSpPr>
              <a:spLocks/>
            </p:cNvSpPr>
            <p:nvPr/>
          </p:nvSpPr>
          <p:spPr bwMode="auto">
            <a:xfrm>
              <a:off x="-19428" y="5140258"/>
              <a:ext cx="1915784" cy="1028993"/>
            </a:xfrm>
            <a:custGeom>
              <a:avLst/>
              <a:gdLst>
                <a:gd name="T0" fmla="*/ 39 w 410"/>
                <a:gd name="T1" fmla="*/ 0 h 220"/>
                <a:gd name="T2" fmla="*/ 0 w 410"/>
                <a:gd name="T3" fmla="*/ 30 h 220"/>
                <a:gd name="T4" fmla="*/ 204 w 410"/>
                <a:gd name="T5" fmla="*/ 182 h 220"/>
                <a:gd name="T6" fmla="*/ 410 w 410"/>
                <a:gd name="T7" fmla="*/ 215 h 220"/>
                <a:gd name="T8" fmla="*/ 406 w 410"/>
                <a:gd name="T9" fmla="*/ 167 h 220"/>
                <a:gd name="T10" fmla="*/ 221 w 410"/>
                <a:gd name="T11" fmla="*/ 137 h 220"/>
                <a:gd name="T12" fmla="*/ 39 w 410"/>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410" h="220">
                  <a:moveTo>
                    <a:pt x="39" y="0"/>
                  </a:moveTo>
                  <a:cubicBezTo>
                    <a:pt x="26" y="10"/>
                    <a:pt x="13" y="20"/>
                    <a:pt x="0" y="30"/>
                  </a:cubicBezTo>
                  <a:cubicBezTo>
                    <a:pt x="52" y="98"/>
                    <a:pt x="124" y="150"/>
                    <a:pt x="204" y="182"/>
                  </a:cubicBezTo>
                  <a:cubicBezTo>
                    <a:pt x="269" y="208"/>
                    <a:pt x="340" y="220"/>
                    <a:pt x="410" y="215"/>
                  </a:cubicBezTo>
                  <a:cubicBezTo>
                    <a:pt x="409" y="199"/>
                    <a:pt x="407" y="183"/>
                    <a:pt x="406" y="167"/>
                  </a:cubicBezTo>
                  <a:cubicBezTo>
                    <a:pt x="344" y="171"/>
                    <a:pt x="280" y="160"/>
                    <a:pt x="221" y="137"/>
                  </a:cubicBezTo>
                  <a:cubicBezTo>
                    <a:pt x="150" y="108"/>
                    <a:pt x="85" y="61"/>
                    <a:pt x="3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2" name="Freeform 8">
              <a:extLst>
                <a:ext uri="{FF2B5EF4-FFF2-40B4-BE49-F238E27FC236}">
                  <a16:creationId xmlns:a16="http://schemas.microsoft.com/office/drawing/2014/main" id="{817E9638-3E34-4643-8465-07B9BD57F0AE}"/>
                </a:ext>
              </a:extLst>
            </p:cNvPr>
            <p:cNvSpPr>
              <a:spLocks/>
            </p:cNvSpPr>
            <p:nvPr/>
          </p:nvSpPr>
          <p:spPr bwMode="auto">
            <a:xfrm>
              <a:off x="4005692" y="2726768"/>
              <a:ext cx="1668905" cy="4208799"/>
            </a:xfrm>
            <a:custGeom>
              <a:avLst/>
              <a:gdLst>
                <a:gd name="T0" fmla="*/ 286 w 357"/>
                <a:gd name="T1" fmla="*/ 0 h 900"/>
                <a:gd name="T2" fmla="*/ 239 w 357"/>
                <a:gd name="T3" fmla="*/ 11 h 900"/>
                <a:gd name="T4" fmla="*/ 0 w 357"/>
                <a:gd name="T5" fmla="*/ 866 h 900"/>
                <a:gd name="T6" fmla="*/ 36 w 357"/>
                <a:gd name="T7" fmla="*/ 900 h 900"/>
                <a:gd name="T8" fmla="*/ 286 w 357"/>
                <a:gd name="T9" fmla="*/ 0 h 900"/>
              </a:gdLst>
              <a:ahLst/>
              <a:cxnLst>
                <a:cxn ang="0">
                  <a:pos x="T0" y="T1"/>
                </a:cxn>
                <a:cxn ang="0">
                  <a:pos x="T2" y="T3"/>
                </a:cxn>
                <a:cxn ang="0">
                  <a:pos x="T4" y="T5"/>
                </a:cxn>
                <a:cxn ang="0">
                  <a:pos x="T6" y="T7"/>
                </a:cxn>
                <a:cxn ang="0">
                  <a:pos x="T8" y="T9"/>
                </a:cxn>
              </a:cxnLst>
              <a:rect l="0" t="0" r="r" b="b"/>
              <a:pathLst>
                <a:path w="357" h="900">
                  <a:moveTo>
                    <a:pt x="286" y="0"/>
                  </a:moveTo>
                  <a:cubicBezTo>
                    <a:pt x="270" y="4"/>
                    <a:pt x="255" y="7"/>
                    <a:pt x="239" y="11"/>
                  </a:cubicBezTo>
                  <a:cubicBezTo>
                    <a:pt x="306" y="310"/>
                    <a:pt x="213" y="645"/>
                    <a:pt x="0" y="866"/>
                  </a:cubicBezTo>
                  <a:cubicBezTo>
                    <a:pt x="12" y="877"/>
                    <a:pt x="24" y="888"/>
                    <a:pt x="36" y="900"/>
                  </a:cubicBezTo>
                  <a:cubicBezTo>
                    <a:pt x="259" y="667"/>
                    <a:pt x="357" y="315"/>
                    <a:pt x="286" y="0"/>
                  </a:cubicBezTo>
                </a:path>
              </a:pathLst>
            </a:custGeom>
            <a:solidFill>
              <a:schemeClr val="bg1">
                <a:alpha val="41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3" name="Freeform 9">
              <a:extLst>
                <a:ext uri="{FF2B5EF4-FFF2-40B4-BE49-F238E27FC236}">
                  <a16:creationId xmlns:a16="http://schemas.microsoft.com/office/drawing/2014/main" id="{A1094A7E-04F8-D54C-AD47-56296E073D24}"/>
                </a:ext>
              </a:extLst>
            </p:cNvPr>
            <p:cNvSpPr>
              <a:spLocks/>
            </p:cNvSpPr>
            <p:nvPr/>
          </p:nvSpPr>
          <p:spPr bwMode="auto">
            <a:xfrm>
              <a:off x="-720565" y="230326"/>
              <a:ext cx="3622212" cy="1360800"/>
            </a:xfrm>
            <a:custGeom>
              <a:avLst/>
              <a:gdLst>
                <a:gd name="T0" fmla="*/ 550 w 775"/>
                <a:gd name="T1" fmla="*/ 6 h 291"/>
                <a:gd name="T2" fmla="*/ 0 w 775"/>
                <a:gd name="T3" fmla="*/ 257 h 291"/>
                <a:gd name="T4" fmla="*/ 35 w 775"/>
                <a:gd name="T5" fmla="*/ 291 h 291"/>
                <a:gd name="T6" fmla="*/ 553 w 775"/>
                <a:gd name="T7" fmla="*/ 54 h 291"/>
                <a:gd name="T8" fmla="*/ 766 w 775"/>
                <a:gd name="T9" fmla="*/ 66 h 291"/>
                <a:gd name="T10" fmla="*/ 775 w 775"/>
                <a:gd name="T11" fmla="*/ 18 h 291"/>
                <a:gd name="T12" fmla="*/ 550 w 775"/>
                <a:gd name="T13" fmla="*/ 6 h 291"/>
              </a:gdLst>
              <a:ahLst/>
              <a:cxnLst>
                <a:cxn ang="0">
                  <a:pos x="T0" y="T1"/>
                </a:cxn>
                <a:cxn ang="0">
                  <a:pos x="T2" y="T3"/>
                </a:cxn>
                <a:cxn ang="0">
                  <a:pos x="T4" y="T5"/>
                </a:cxn>
                <a:cxn ang="0">
                  <a:pos x="T6" y="T7"/>
                </a:cxn>
                <a:cxn ang="0">
                  <a:pos x="T8" y="T9"/>
                </a:cxn>
                <a:cxn ang="0">
                  <a:pos x="T10" y="T11"/>
                </a:cxn>
                <a:cxn ang="0">
                  <a:pos x="T12" y="T13"/>
                </a:cxn>
              </a:cxnLst>
              <a:rect l="0" t="0" r="r" b="b"/>
              <a:pathLst>
                <a:path w="775" h="291">
                  <a:moveTo>
                    <a:pt x="550" y="6"/>
                  </a:moveTo>
                  <a:cubicBezTo>
                    <a:pt x="345" y="22"/>
                    <a:pt x="144" y="111"/>
                    <a:pt x="0" y="257"/>
                  </a:cubicBezTo>
                  <a:cubicBezTo>
                    <a:pt x="12" y="268"/>
                    <a:pt x="23" y="280"/>
                    <a:pt x="35" y="291"/>
                  </a:cubicBezTo>
                  <a:cubicBezTo>
                    <a:pt x="171" y="153"/>
                    <a:pt x="360" y="69"/>
                    <a:pt x="553" y="54"/>
                  </a:cubicBezTo>
                  <a:cubicBezTo>
                    <a:pt x="624" y="49"/>
                    <a:pt x="696" y="52"/>
                    <a:pt x="766" y="66"/>
                  </a:cubicBezTo>
                  <a:cubicBezTo>
                    <a:pt x="769" y="50"/>
                    <a:pt x="772" y="34"/>
                    <a:pt x="775" y="18"/>
                  </a:cubicBezTo>
                  <a:cubicBezTo>
                    <a:pt x="701" y="4"/>
                    <a:pt x="625" y="0"/>
                    <a:pt x="550" y="6"/>
                  </a:cubicBezTo>
                </a:path>
              </a:pathLst>
            </a:custGeom>
            <a:solidFill>
              <a:schemeClr val="bg1">
                <a:alpha val="6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4" name="Freeform 10">
              <a:extLst>
                <a:ext uri="{FF2B5EF4-FFF2-40B4-BE49-F238E27FC236}">
                  <a16:creationId xmlns:a16="http://schemas.microsoft.com/office/drawing/2014/main" id="{CC4603A7-3149-0E49-AEF4-A827F23004F4}"/>
                </a:ext>
              </a:extLst>
            </p:cNvPr>
            <p:cNvSpPr>
              <a:spLocks/>
            </p:cNvSpPr>
            <p:nvPr/>
          </p:nvSpPr>
          <p:spPr bwMode="auto">
            <a:xfrm>
              <a:off x="1126091" y="5961875"/>
              <a:ext cx="2879601" cy="973692"/>
            </a:xfrm>
            <a:custGeom>
              <a:avLst/>
              <a:gdLst>
                <a:gd name="T0" fmla="*/ 8 w 616"/>
                <a:gd name="T1" fmla="*/ 159 h 208"/>
                <a:gd name="T2" fmla="*/ 0 w 616"/>
                <a:gd name="T3" fmla="*/ 187 h 208"/>
                <a:gd name="T4" fmla="*/ 131 w 616"/>
                <a:gd name="T5" fmla="*/ 206 h 208"/>
                <a:gd name="T6" fmla="*/ 131 w 616"/>
                <a:gd name="T7" fmla="*/ 206 h 208"/>
                <a:gd name="T8" fmla="*/ 216 w 616"/>
                <a:gd name="T9" fmla="*/ 205 h 208"/>
                <a:gd name="T10" fmla="*/ 616 w 616"/>
                <a:gd name="T11" fmla="*/ 36 h 208"/>
                <a:gd name="T12" fmla="*/ 598 w 616"/>
                <a:gd name="T13" fmla="*/ 15 h 208"/>
                <a:gd name="T14" fmla="*/ 584 w 616"/>
                <a:gd name="T15" fmla="*/ 0 h 208"/>
                <a:gd name="T16" fmla="*/ 213 w 616"/>
                <a:gd name="T17" fmla="*/ 157 h 208"/>
                <a:gd name="T18" fmla="*/ 13 w 616"/>
                <a:gd name="T19" fmla="*/ 140 h 208"/>
                <a:gd name="T20" fmla="*/ 8 w 616"/>
                <a:gd name="T21" fmla="*/ 15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6" h="208">
                  <a:moveTo>
                    <a:pt x="8" y="159"/>
                  </a:moveTo>
                  <a:cubicBezTo>
                    <a:pt x="6" y="167"/>
                    <a:pt x="1" y="185"/>
                    <a:pt x="0" y="187"/>
                  </a:cubicBezTo>
                  <a:cubicBezTo>
                    <a:pt x="43" y="198"/>
                    <a:pt x="87" y="204"/>
                    <a:pt x="131" y="206"/>
                  </a:cubicBezTo>
                  <a:cubicBezTo>
                    <a:pt x="131" y="205"/>
                    <a:pt x="131" y="205"/>
                    <a:pt x="131" y="206"/>
                  </a:cubicBezTo>
                  <a:cubicBezTo>
                    <a:pt x="159" y="208"/>
                    <a:pt x="188" y="207"/>
                    <a:pt x="216" y="205"/>
                  </a:cubicBezTo>
                  <a:cubicBezTo>
                    <a:pt x="363" y="193"/>
                    <a:pt x="507" y="135"/>
                    <a:pt x="616" y="36"/>
                  </a:cubicBezTo>
                  <a:cubicBezTo>
                    <a:pt x="610" y="29"/>
                    <a:pt x="604" y="22"/>
                    <a:pt x="598" y="15"/>
                  </a:cubicBezTo>
                  <a:cubicBezTo>
                    <a:pt x="593" y="10"/>
                    <a:pt x="588" y="5"/>
                    <a:pt x="584" y="0"/>
                  </a:cubicBezTo>
                  <a:cubicBezTo>
                    <a:pt x="483" y="91"/>
                    <a:pt x="349" y="146"/>
                    <a:pt x="213" y="157"/>
                  </a:cubicBezTo>
                  <a:cubicBezTo>
                    <a:pt x="146" y="162"/>
                    <a:pt x="78" y="157"/>
                    <a:pt x="13" y="140"/>
                  </a:cubicBezTo>
                  <a:cubicBezTo>
                    <a:pt x="11" y="146"/>
                    <a:pt x="9" y="153"/>
                    <a:pt x="8" y="159"/>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5" name="Freeform 13">
              <a:extLst>
                <a:ext uri="{FF2B5EF4-FFF2-40B4-BE49-F238E27FC236}">
                  <a16:creationId xmlns:a16="http://schemas.microsoft.com/office/drawing/2014/main" id="{8B43434F-EC25-6249-B794-E236CD8C6A0C}"/>
                </a:ext>
              </a:extLst>
            </p:cNvPr>
            <p:cNvSpPr>
              <a:spLocks/>
            </p:cNvSpPr>
            <p:nvPr/>
          </p:nvSpPr>
          <p:spPr bwMode="auto">
            <a:xfrm>
              <a:off x="555305" y="1362019"/>
              <a:ext cx="2294990" cy="551035"/>
            </a:xfrm>
            <a:custGeom>
              <a:avLst/>
              <a:gdLst>
                <a:gd name="T0" fmla="*/ 260 w 491"/>
                <a:gd name="T1" fmla="*/ 3 h 118"/>
                <a:gd name="T2" fmla="*/ 0 w 491"/>
                <a:gd name="T3" fmla="*/ 94 h 118"/>
                <a:gd name="T4" fmla="*/ 16 w 491"/>
                <a:gd name="T5" fmla="*/ 118 h 118"/>
                <a:gd name="T6" fmla="*/ 253 w 491"/>
                <a:gd name="T7" fmla="*/ 36 h 118"/>
                <a:gd name="T8" fmla="*/ 261 w 491"/>
                <a:gd name="T9" fmla="*/ 36 h 118"/>
                <a:gd name="T10" fmla="*/ 479 w 491"/>
                <a:gd name="T11" fmla="*/ 71 h 118"/>
                <a:gd name="T12" fmla="*/ 485 w 491"/>
                <a:gd name="T13" fmla="*/ 54 h 118"/>
                <a:gd name="T14" fmla="*/ 491 w 491"/>
                <a:gd name="T15" fmla="*/ 42 h 118"/>
                <a:gd name="T16" fmla="*/ 392 w 491"/>
                <a:gd name="T17" fmla="*/ 11 h 118"/>
                <a:gd name="T18" fmla="*/ 260 w 491"/>
                <a:gd name="T19"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118">
                  <a:moveTo>
                    <a:pt x="260" y="3"/>
                  </a:moveTo>
                  <a:cubicBezTo>
                    <a:pt x="168" y="11"/>
                    <a:pt x="78" y="43"/>
                    <a:pt x="0" y="94"/>
                  </a:cubicBezTo>
                  <a:cubicBezTo>
                    <a:pt x="5" y="102"/>
                    <a:pt x="11" y="110"/>
                    <a:pt x="16" y="118"/>
                  </a:cubicBezTo>
                  <a:cubicBezTo>
                    <a:pt x="86" y="70"/>
                    <a:pt x="169" y="43"/>
                    <a:pt x="253" y="36"/>
                  </a:cubicBezTo>
                  <a:cubicBezTo>
                    <a:pt x="256" y="36"/>
                    <a:pt x="258" y="36"/>
                    <a:pt x="261" y="36"/>
                  </a:cubicBezTo>
                  <a:cubicBezTo>
                    <a:pt x="335" y="31"/>
                    <a:pt x="410" y="42"/>
                    <a:pt x="479" y="71"/>
                  </a:cubicBezTo>
                  <a:cubicBezTo>
                    <a:pt x="481" y="65"/>
                    <a:pt x="483" y="60"/>
                    <a:pt x="485" y="54"/>
                  </a:cubicBezTo>
                  <a:cubicBezTo>
                    <a:pt x="487" y="50"/>
                    <a:pt x="489" y="46"/>
                    <a:pt x="491" y="42"/>
                  </a:cubicBezTo>
                  <a:cubicBezTo>
                    <a:pt x="459" y="28"/>
                    <a:pt x="426" y="17"/>
                    <a:pt x="392" y="11"/>
                  </a:cubicBezTo>
                  <a:cubicBezTo>
                    <a:pt x="349" y="2"/>
                    <a:pt x="304" y="0"/>
                    <a:pt x="260" y="3"/>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56" name="Title 1">
            <a:extLst>
              <a:ext uri="{FF2B5EF4-FFF2-40B4-BE49-F238E27FC236}">
                <a16:creationId xmlns:a16="http://schemas.microsoft.com/office/drawing/2014/main" id="{78B2D37D-D3A4-7E46-A2A3-DC368EF8C18A}"/>
              </a:ext>
            </a:extLst>
          </p:cNvPr>
          <p:cNvSpPr>
            <a:spLocks noGrp="1"/>
          </p:cNvSpPr>
          <p:nvPr>
            <p:ph type="title"/>
          </p:nvPr>
        </p:nvSpPr>
        <p:spPr>
          <a:xfrm>
            <a:off x="2627853" y="2686766"/>
            <a:ext cx="6582037" cy="1325563"/>
          </a:xfrm>
        </p:spPr>
        <p:txBody>
          <a:bodyPr>
            <a:normAutofit/>
          </a:bodyPr>
          <a:lstStyle/>
          <a:p>
            <a:pPr hangingPunct="0">
              <a:lnSpc>
                <a:spcPct val="150000"/>
              </a:lnSpc>
            </a:pPr>
            <a:r>
              <a:rPr lang="en-US" altLang="zh-CN" dirty="0">
                <a:solidFill>
                  <a:schemeClr val="bg1"/>
                </a:solidFill>
                <a:latin typeface="微软雅黑" pitchFamily="34" charset="-122"/>
                <a:ea typeface="微软雅黑" pitchFamily="34" charset="-122"/>
              </a:rPr>
              <a:t>SQL</a:t>
            </a:r>
            <a:r>
              <a:rPr lang="zh-CN" altLang="en-US" dirty="0">
                <a:solidFill>
                  <a:schemeClr val="bg1"/>
                </a:solidFill>
                <a:latin typeface="微软雅黑" pitchFamily="34" charset="-122"/>
                <a:ea typeface="微软雅黑" pitchFamily="34" charset="-122"/>
              </a:rPr>
              <a:t>简介</a:t>
            </a:r>
            <a:endParaRPr lang="en-US" altLang="zh-CN" dirty="0">
              <a:solidFill>
                <a:schemeClr val="bg1"/>
              </a:solidFill>
              <a:latin typeface="微软雅黑" pitchFamily="34" charset="-122"/>
              <a:ea typeface="微软雅黑" pitchFamily="34" charset="-122"/>
            </a:endParaRPr>
          </a:p>
        </p:txBody>
      </p:sp>
      <p:sp>
        <p:nvSpPr>
          <p:cNvPr id="13" name="TextBox 58">
            <a:extLst>
              <a:ext uri="{FF2B5EF4-FFF2-40B4-BE49-F238E27FC236}">
                <a16:creationId xmlns:a16="http://schemas.microsoft.com/office/drawing/2014/main" id="{148229DC-6509-9948-90D3-E522923D9727}"/>
              </a:ext>
            </a:extLst>
          </p:cNvPr>
          <p:cNvSpPr txBox="1"/>
          <p:nvPr/>
        </p:nvSpPr>
        <p:spPr>
          <a:xfrm>
            <a:off x="8716079" y="686629"/>
            <a:ext cx="2589170" cy="461665"/>
          </a:xfrm>
          <a:prstGeom prst="rect">
            <a:avLst/>
          </a:prstGeom>
          <a:noFill/>
        </p:spPr>
        <p:txBody>
          <a:bodyPr wrap="none" rtlCol="0">
            <a:spAutoFit/>
          </a:bodyPr>
          <a:lstStyle/>
          <a:p>
            <a:r>
              <a:rPr lang="en-US" sz="2400" dirty="0">
                <a:solidFill>
                  <a:schemeClr val="bg1"/>
                </a:solidFill>
                <a:latin typeface="微软雅黑" panose="020B0503020204020204" pitchFamily="34" charset="-122"/>
                <a:ea typeface="微软雅黑" panose="020B0503020204020204" pitchFamily="34" charset="-122"/>
              </a:rPr>
              <a:t>5-1 SQL</a:t>
            </a:r>
            <a:r>
              <a:rPr lang="zh-CN" altLang="en-US" sz="2400" dirty="0">
                <a:solidFill>
                  <a:schemeClr val="bg1"/>
                </a:solidFill>
                <a:latin typeface="微软雅黑" panose="020B0503020204020204" pitchFamily="34" charset="-122"/>
                <a:ea typeface="微软雅黑" panose="020B0503020204020204" pitchFamily="34" charset="-122"/>
              </a:rPr>
              <a:t>快速入门</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4" name="TextBox 25">
            <a:extLst>
              <a:ext uri="{FF2B5EF4-FFF2-40B4-BE49-F238E27FC236}">
                <a16:creationId xmlns:a16="http://schemas.microsoft.com/office/drawing/2014/main" id="{7ECB3E79-FDF9-504A-8CC0-A7AE9711FD83}"/>
              </a:ext>
            </a:extLst>
          </p:cNvPr>
          <p:cNvSpPr txBox="1"/>
          <p:nvPr/>
        </p:nvSpPr>
        <p:spPr>
          <a:xfrm>
            <a:off x="8716079" y="317297"/>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5988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8122489" cy="1325563"/>
          </a:xfrm>
        </p:spPr>
        <p:txBody>
          <a:bodyPr/>
          <a:lstStyle/>
          <a:p>
            <a:r>
              <a:rPr lang="en-US" altLang="zh-CN" dirty="0">
                <a:solidFill>
                  <a:schemeClr val="bg1"/>
                </a:solidFill>
                <a:latin typeface="微软雅黑" panose="020B0503020204020204" pitchFamily="34" charset="-122"/>
                <a:ea typeface="微软雅黑" panose="020B0503020204020204" pitchFamily="34" charset="-122"/>
              </a:rPr>
              <a:t>Structured Query Language</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0" name="TextBox 58">
            <a:extLst>
              <a:ext uri="{FF2B5EF4-FFF2-40B4-BE49-F238E27FC236}">
                <a16:creationId xmlns:a16="http://schemas.microsoft.com/office/drawing/2014/main" id="{0DFFAA85-876F-2D49-B3CF-2AEC7582417E}"/>
              </a:ext>
            </a:extLst>
          </p:cNvPr>
          <p:cNvSpPr txBox="1"/>
          <p:nvPr/>
        </p:nvSpPr>
        <p:spPr>
          <a:xfrm>
            <a:off x="8716079" y="686629"/>
            <a:ext cx="2589170" cy="461665"/>
          </a:xfrm>
          <a:prstGeom prst="rect">
            <a:avLst/>
          </a:prstGeom>
          <a:noFill/>
        </p:spPr>
        <p:txBody>
          <a:bodyPr wrap="none" rtlCol="0">
            <a:spAutoFit/>
          </a:bodyPr>
          <a:lstStyle/>
          <a:p>
            <a:r>
              <a:rPr lang="en-US" sz="2400" dirty="0">
                <a:solidFill>
                  <a:schemeClr val="bg1"/>
                </a:solidFill>
                <a:latin typeface="微软雅黑" panose="020B0503020204020204" pitchFamily="34" charset="-122"/>
                <a:ea typeface="微软雅黑" panose="020B0503020204020204" pitchFamily="34" charset="-122"/>
              </a:rPr>
              <a:t>5-1 SQL</a:t>
            </a:r>
            <a:r>
              <a:rPr lang="zh-CN" altLang="en-US" sz="2400" dirty="0">
                <a:solidFill>
                  <a:schemeClr val="bg1"/>
                </a:solidFill>
                <a:latin typeface="微软雅黑" panose="020B0503020204020204" pitchFamily="34" charset="-122"/>
                <a:ea typeface="微软雅黑" panose="020B0503020204020204" pitchFamily="34" charset="-122"/>
              </a:rPr>
              <a:t>快速入门</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1" name="TextBox 25">
            <a:extLst>
              <a:ext uri="{FF2B5EF4-FFF2-40B4-BE49-F238E27FC236}">
                <a16:creationId xmlns:a16="http://schemas.microsoft.com/office/drawing/2014/main" id="{260C0347-38EC-7946-8A82-7E9853BF5FC0}"/>
              </a:ext>
            </a:extLst>
          </p:cNvPr>
          <p:cNvSpPr txBox="1"/>
          <p:nvPr/>
        </p:nvSpPr>
        <p:spPr>
          <a:xfrm>
            <a:off x="8716079" y="317297"/>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20" name="Rectangle 19">
            <a:extLst>
              <a:ext uri="{FF2B5EF4-FFF2-40B4-BE49-F238E27FC236}">
                <a16:creationId xmlns:a16="http://schemas.microsoft.com/office/drawing/2014/main" id="{2CC4360A-CA0C-0D46-81E1-5C993417DA1E}"/>
              </a:ext>
            </a:extLst>
          </p:cNvPr>
          <p:cNvSpPr/>
          <p:nvPr/>
        </p:nvSpPr>
        <p:spPr>
          <a:xfrm>
            <a:off x="356093" y="1807657"/>
            <a:ext cx="10021284" cy="2620526"/>
          </a:xfrm>
          <a:prstGeom prst="rect">
            <a:avLst/>
          </a:prstGeom>
        </p:spPr>
        <p:txBody>
          <a:bodyPr wrap="square">
            <a:spAutoFit/>
          </a:bodyPr>
          <a:lstStyle/>
          <a:p>
            <a:pPr>
              <a:lnSpc>
                <a:spcPct val="150000"/>
              </a:lnSpc>
            </a:pPr>
            <a:r>
              <a:rPr lang="en-US" sz="3800" dirty="0">
                <a:solidFill>
                  <a:schemeClr val="bg1"/>
                </a:solidFill>
                <a:latin typeface="Microsoft YaHei" panose="020B0503020204020204" pitchFamily="34" charset="-122"/>
                <a:ea typeface="Microsoft YaHei" panose="020B0503020204020204" pitchFamily="34" charset="-122"/>
              </a:rPr>
              <a:t>SQL is a language to operate databases; it includes database creation, deletion, fetching rows, modifying rows, etc.</a:t>
            </a:r>
          </a:p>
        </p:txBody>
      </p:sp>
      <p:pic>
        <p:nvPicPr>
          <p:cNvPr id="21" name="Picture 20">
            <a:extLst>
              <a:ext uri="{FF2B5EF4-FFF2-40B4-BE49-F238E27FC236}">
                <a16:creationId xmlns:a16="http://schemas.microsoft.com/office/drawing/2014/main" id="{F45D5024-4A4C-7849-A3DE-8F64E2E0BB12}"/>
              </a:ext>
            </a:extLst>
          </p:cNvPr>
          <p:cNvPicPr>
            <a:picLocks noChangeAspect="1"/>
          </p:cNvPicPr>
          <p:nvPr/>
        </p:nvPicPr>
        <p:blipFill>
          <a:blip r:embed="rId3"/>
          <a:stretch>
            <a:fillRect/>
          </a:stretch>
        </p:blipFill>
        <p:spPr>
          <a:xfrm>
            <a:off x="8382000" y="2981249"/>
            <a:ext cx="3810000" cy="1993900"/>
          </a:xfrm>
          <a:prstGeom prst="rect">
            <a:avLst/>
          </a:prstGeom>
        </p:spPr>
      </p:pic>
    </p:spTree>
    <p:extLst>
      <p:ext uri="{BB962C8B-B14F-4D97-AF65-F5344CB8AC3E}">
        <p14:creationId xmlns:p14="http://schemas.microsoft.com/office/powerpoint/2010/main" val="238186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8122489" cy="1325563"/>
          </a:xfrm>
        </p:spPr>
        <p:txBody>
          <a:bodyPr/>
          <a:lstStyle/>
          <a:p>
            <a:r>
              <a:rPr lang="en-US" altLang="zh-CN" dirty="0">
                <a:solidFill>
                  <a:schemeClr val="bg1"/>
                </a:solidFill>
                <a:latin typeface="微软雅黑" panose="020B0503020204020204" pitchFamily="34" charset="-122"/>
                <a:ea typeface="微软雅黑" panose="020B0503020204020204" pitchFamily="34" charset="-122"/>
              </a:rPr>
              <a:t>SQL Components</a:t>
            </a:r>
            <a:endParaRPr lang="en-US" dirty="0">
              <a:solidFill>
                <a:schemeClr val="bg1"/>
              </a:solidFill>
              <a:latin typeface="微软雅黑" panose="020B0503020204020204" pitchFamily="34" charset="-122"/>
              <a:ea typeface="微软雅黑" panose="020B0503020204020204" pitchFamily="34" charset="-122"/>
            </a:endParaRPr>
          </a:p>
        </p:txBody>
      </p:sp>
      <p:sp>
        <p:nvSpPr>
          <p:cNvPr id="7" name="TextBox 5">
            <a:extLst>
              <a:ext uri="{FF2B5EF4-FFF2-40B4-BE49-F238E27FC236}">
                <a16:creationId xmlns:a16="http://schemas.microsoft.com/office/drawing/2014/main" id="{5B7A51FD-CDF2-49E6-A241-DA40A34C208E}"/>
              </a:ext>
            </a:extLst>
          </p:cNvPr>
          <p:cNvSpPr txBox="1"/>
          <p:nvPr/>
        </p:nvSpPr>
        <p:spPr>
          <a:xfrm>
            <a:off x="526214" y="1576824"/>
            <a:ext cx="11446046" cy="73866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lnSpc>
                <a:spcPct val="150000"/>
              </a:lnSpc>
            </a:pPr>
            <a:r>
              <a:rPr lang="en-US" sz="2800" dirty="0">
                <a:solidFill>
                  <a:schemeClr val="bg1"/>
                </a:solidFill>
                <a:latin typeface="Microsoft YaHei" panose="020B0503020204020204" pitchFamily="34" charset="-122"/>
                <a:ea typeface="Microsoft YaHei" panose="020B0503020204020204" pitchFamily="34" charset="-122"/>
              </a:rPr>
              <a:t>SQL is the standard language for Relational Database System. </a:t>
            </a:r>
            <a:endParaRPr kumimoji="0" lang="en-US" altLang="zh-CN" sz="2800" b="0"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sym typeface="Times New Roman" panose="02020603050405020304"/>
            </a:endParaRPr>
          </a:p>
        </p:txBody>
      </p:sp>
      <p:sp>
        <p:nvSpPr>
          <p:cNvPr id="10" name="TextBox 58">
            <a:extLst>
              <a:ext uri="{FF2B5EF4-FFF2-40B4-BE49-F238E27FC236}">
                <a16:creationId xmlns:a16="http://schemas.microsoft.com/office/drawing/2014/main" id="{0DFFAA85-876F-2D49-B3CF-2AEC7582417E}"/>
              </a:ext>
            </a:extLst>
          </p:cNvPr>
          <p:cNvSpPr txBox="1"/>
          <p:nvPr/>
        </p:nvSpPr>
        <p:spPr>
          <a:xfrm>
            <a:off x="8716079" y="686629"/>
            <a:ext cx="2589170" cy="461665"/>
          </a:xfrm>
          <a:prstGeom prst="rect">
            <a:avLst/>
          </a:prstGeom>
          <a:noFill/>
        </p:spPr>
        <p:txBody>
          <a:bodyPr wrap="none" rtlCol="0">
            <a:spAutoFit/>
          </a:bodyPr>
          <a:lstStyle/>
          <a:p>
            <a:r>
              <a:rPr lang="en-US" sz="2400" dirty="0">
                <a:solidFill>
                  <a:schemeClr val="bg1"/>
                </a:solidFill>
                <a:latin typeface="微软雅黑" panose="020B0503020204020204" pitchFamily="34" charset="-122"/>
                <a:ea typeface="微软雅黑" panose="020B0503020204020204" pitchFamily="34" charset="-122"/>
              </a:rPr>
              <a:t>5-1 SQL</a:t>
            </a:r>
            <a:r>
              <a:rPr lang="zh-CN" altLang="en-US" sz="2400" dirty="0">
                <a:solidFill>
                  <a:schemeClr val="bg1"/>
                </a:solidFill>
                <a:latin typeface="微软雅黑" panose="020B0503020204020204" pitchFamily="34" charset="-122"/>
                <a:ea typeface="微软雅黑" panose="020B0503020204020204" pitchFamily="34" charset="-122"/>
              </a:rPr>
              <a:t>快速入门</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1" name="TextBox 25">
            <a:extLst>
              <a:ext uri="{FF2B5EF4-FFF2-40B4-BE49-F238E27FC236}">
                <a16:creationId xmlns:a16="http://schemas.microsoft.com/office/drawing/2014/main" id="{260C0347-38EC-7946-8A82-7E9853BF5FC0}"/>
              </a:ext>
            </a:extLst>
          </p:cNvPr>
          <p:cNvSpPr txBox="1"/>
          <p:nvPr/>
        </p:nvSpPr>
        <p:spPr>
          <a:xfrm>
            <a:off x="8716079" y="317297"/>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2" name="Rectangle 1">
            <a:extLst>
              <a:ext uri="{FF2B5EF4-FFF2-40B4-BE49-F238E27FC236}">
                <a16:creationId xmlns:a16="http://schemas.microsoft.com/office/drawing/2014/main" id="{D3E3C0AA-16B2-8944-BB08-32285FDBDFED}"/>
              </a:ext>
            </a:extLst>
          </p:cNvPr>
          <p:cNvSpPr/>
          <p:nvPr/>
        </p:nvSpPr>
        <p:spPr>
          <a:xfrm>
            <a:off x="830694" y="4130698"/>
            <a:ext cx="2147777" cy="701749"/>
          </a:xfrm>
          <a:prstGeom prst="rect">
            <a:avLst/>
          </a:prstGeom>
          <a:ln>
            <a:solidFill>
              <a:schemeClr val="bg1"/>
            </a:solidFill>
          </a:ln>
        </p:spPr>
        <p:style>
          <a:lnRef idx="1">
            <a:schemeClr val="accent5"/>
          </a:lnRef>
          <a:fillRef idx="3">
            <a:schemeClr val="accent5"/>
          </a:fillRef>
          <a:effectRef idx="2">
            <a:schemeClr val="accent5"/>
          </a:effectRef>
          <a:fontRef idx="minor">
            <a:schemeClr val="lt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rPr>
              <a:t>SQL</a:t>
            </a:r>
            <a:r>
              <a:rPr lang="zh-CN" altLang="en-US" sz="2000" noProof="1">
                <a:latin typeface="Microsoft YaHei" panose="020B0503020204020204" pitchFamily="34" charset="-122"/>
                <a:ea typeface="Microsoft YaHei" panose="020B0503020204020204" pitchFamily="34" charset="-122"/>
              </a:rPr>
              <a:t> </a:t>
            </a:r>
            <a:r>
              <a:rPr lang="en-US" altLang="zh-CN" sz="2000" noProof="1">
                <a:latin typeface="Microsoft YaHei" panose="020B0503020204020204" pitchFamily="34" charset="-122"/>
                <a:ea typeface="Microsoft YaHei" panose="020B0503020204020204" pitchFamily="34" charset="-122"/>
              </a:rPr>
              <a:t>Query</a:t>
            </a:r>
            <a:endParaRPr lang="en-US" sz="2000" noProof="1">
              <a:latin typeface="Microsoft YaHei" panose="020B0503020204020204" pitchFamily="34" charset="-122"/>
              <a:ea typeface="Microsoft YaHei" panose="020B0503020204020204" pitchFamily="34" charset="-122"/>
            </a:endParaRPr>
          </a:p>
        </p:txBody>
      </p:sp>
      <p:cxnSp>
        <p:nvCxnSpPr>
          <p:cNvPr id="4" name="Straight Arrow Connector 3">
            <a:extLst>
              <a:ext uri="{FF2B5EF4-FFF2-40B4-BE49-F238E27FC236}">
                <a16:creationId xmlns:a16="http://schemas.microsoft.com/office/drawing/2014/main" id="{465C8EDD-DEBB-1F42-9300-85DF7786FD15}"/>
              </a:ext>
            </a:extLst>
          </p:cNvPr>
          <p:cNvCxnSpPr>
            <a:cxnSpLocks/>
            <a:stCxn id="2" idx="3"/>
          </p:cNvCxnSpPr>
          <p:nvPr/>
        </p:nvCxnSpPr>
        <p:spPr>
          <a:xfrm>
            <a:off x="2978471" y="4481573"/>
            <a:ext cx="664632" cy="0"/>
          </a:xfrm>
          <a:prstGeom prst="straightConnector1">
            <a:avLst/>
          </a:prstGeom>
          <a:ln w="38100">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12" name="Rectangle 11">
            <a:extLst>
              <a:ext uri="{FF2B5EF4-FFF2-40B4-BE49-F238E27FC236}">
                <a16:creationId xmlns:a16="http://schemas.microsoft.com/office/drawing/2014/main" id="{2C33BFF3-5FF1-6C4D-8620-F80031D4449F}"/>
              </a:ext>
            </a:extLst>
          </p:cNvPr>
          <p:cNvSpPr/>
          <p:nvPr/>
        </p:nvSpPr>
        <p:spPr>
          <a:xfrm>
            <a:off x="3643103" y="4130698"/>
            <a:ext cx="3053483" cy="701749"/>
          </a:xfrm>
          <a:prstGeom prst="rect">
            <a:avLst/>
          </a:prstGeom>
          <a:ln>
            <a:solidFill>
              <a:schemeClr val="bg1"/>
            </a:solidFill>
          </a:ln>
        </p:spPr>
        <p:style>
          <a:lnRef idx="1">
            <a:schemeClr val="accent5"/>
          </a:lnRef>
          <a:fillRef idx="3">
            <a:schemeClr val="accent5"/>
          </a:fillRef>
          <a:effectRef idx="2">
            <a:schemeClr val="accent5"/>
          </a:effectRef>
          <a:fontRef idx="minor">
            <a:schemeClr val="lt1"/>
          </a:fontRef>
        </p:style>
        <p:txBody>
          <a:bodyPr rtlCol="0" anchor="ctr"/>
          <a:lstStyle/>
          <a:p>
            <a:pPr algn="ctr" fontAlgn="auto"/>
            <a:r>
              <a:rPr lang="en-US" altLang="zh-CN" sz="2000" noProof="1">
                <a:latin typeface="Microsoft YaHei" panose="020B0503020204020204" pitchFamily="34" charset="-122"/>
                <a:ea typeface="Microsoft YaHei" panose="020B0503020204020204" pitchFamily="34" charset="-122"/>
              </a:rPr>
              <a:t>Query Language</a:t>
            </a:r>
          </a:p>
          <a:p>
            <a:pPr algn="ctr" fontAlgn="auto"/>
            <a:r>
              <a:rPr lang="en-US" sz="2000" noProof="1">
                <a:latin typeface="Microsoft YaHei" panose="020B0503020204020204" pitchFamily="34" charset="-122"/>
                <a:ea typeface="Microsoft YaHei" panose="020B0503020204020204" pitchFamily="34" charset="-122"/>
              </a:rPr>
              <a:t>Processor</a:t>
            </a:r>
          </a:p>
        </p:txBody>
      </p:sp>
      <p:cxnSp>
        <p:nvCxnSpPr>
          <p:cNvPr id="13" name="Straight Arrow Connector 12">
            <a:extLst>
              <a:ext uri="{FF2B5EF4-FFF2-40B4-BE49-F238E27FC236}">
                <a16:creationId xmlns:a16="http://schemas.microsoft.com/office/drawing/2014/main" id="{81381D29-0B1D-D447-A69A-5F141B5E69F5}"/>
              </a:ext>
            </a:extLst>
          </p:cNvPr>
          <p:cNvCxnSpPr>
            <a:cxnSpLocks/>
          </p:cNvCxnSpPr>
          <p:nvPr/>
        </p:nvCxnSpPr>
        <p:spPr>
          <a:xfrm>
            <a:off x="6696586" y="4481573"/>
            <a:ext cx="664632" cy="0"/>
          </a:xfrm>
          <a:prstGeom prst="straightConnector1">
            <a:avLst/>
          </a:prstGeom>
          <a:ln w="38100">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E80A2A5C-5616-3548-A224-8ECC5B9B1473}"/>
              </a:ext>
            </a:extLst>
          </p:cNvPr>
          <p:cNvSpPr/>
          <p:nvPr/>
        </p:nvSpPr>
        <p:spPr>
          <a:xfrm>
            <a:off x="7361218" y="4130697"/>
            <a:ext cx="3053483" cy="701749"/>
          </a:xfrm>
          <a:prstGeom prst="rect">
            <a:avLst/>
          </a:prstGeom>
          <a:ln>
            <a:solidFill>
              <a:schemeClr val="bg1"/>
            </a:solidFill>
          </a:ln>
        </p:spPr>
        <p:style>
          <a:lnRef idx="1">
            <a:schemeClr val="accent5"/>
          </a:lnRef>
          <a:fillRef idx="3">
            <a:schemeClr val="accent5"/>
          </a:fillRef>
          <a:effectRef idx="2">
            <a:schemeClr val="accent5"/>
          </a:effectRef>
          <a:fontRef idx="minor">
            <a:schemeClr val="lt1"/>
          </a:fontRef>
        </p:style>
        <p:txBody>
          <a:bodyPr rtlCol="0" anchor="ctr"/>
          <a:lstStyle/>
          <a:p>
            <a:pPr algn="ctr" fontAlgn="auto"/>
            <a:r>
              <a:rPr lang="en-US" altLang="zh-CN" sz="2000" noProof="1">
                <a:latin typeface="Microsoft YaHei" panose="020B0503020204020204" pitchFamily="34" charset="-122"/>
                <a:ea typeface="Microsoft YaHei" panose="020B0503020204020204" pitchFamily="34" charset="-122"/>
              </a:rPr>
              <a:t>DBMS Engine</a:t>
            </a:r>
          </a:p>
        </p:txBody>
      </p:sp>
      <p:cxnSp>
        <p:nvCxnSpPr>
          <p:cNvPr id="15" name="Straight Arrow Connector 14">
            <a:extLst>
              <a:ext uri="{FF2B5EF4-FFF2-40B4-BE49-F238E27FC236}">
                <a16:creationId xmlns:a16="http://schemas.microsoft.com/office/drawing/2014/main" id="{33D52C12-62EE-1F49-A7F8-875308BD9F44}"/>
              </a:ext>
            </a:extLst>
          </p:cNvPr>
          <p:cNvCxnSpPr>
            <a:cxnSpLocks/>
          </p:cNvCxnSpPr>
          <p:nvPr/>
        </p:nvCxnSpPr>
        <p:spPr>
          <a:xfrm>
            <a:off x="8870048" y="4832446"/>
            <a:ext cx="0" cy="554714"/>
          </a:xfrm>
          <a:prstGeom prst="straightConnector1">
            <a:avLst/>
          </a:prstGeom>
          <a:ln w="38100">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9" name="Can 8">
            <a:extLst>
              <a:ext uri="{FF2B5EF4-FFF2-40B4-BE49-F238E27FC236}">
                <a16:creationId xmlns:a16="http://schemas.microsoft.com/office/drawing/2014/main" id="{EFAC8BB1-CC71-6448-94D3-E03E519EA267}"/>
              </a:ext>
            </a:extLst>
          </p:cNvPr>
          <p:cNvSpPr/>
          <p:nvPr/>
        </p:nvSpPr>
        <p:spPr>
          <a:xfrm>
            <a:off x="7361217" y="5387160"/>
            <a:ext cx="3053483" cy="999460"/>
          </a:xfrm>
          <a:prstGeom prst="can">
            <a:avLst/>
          </a:prstGeom>
          <a:gradFill>
            <a:gsLst>
              <a:gs pos="0">
                <a:srgbClr val="4598EE"/>
              </a:gs>
              <a:gs pos="100000">
                <a:srgbClr val="1272C4"/>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rPr>
              <a:t>Physical Database</a:t>
            </a:r>
          </a:p>
        </p:txBody>
      </p:sp>
      <p:sp>
        <p:nvSpPr>
          <p:cNvPr id="16" name="Rectangle 15">
            <a:extLst>
              <a:ext uri="{FF2B5EF4-FFF2-40B4-BE49-F238E27FC236}">
                <a16:creationId xmlns:a16="http://schemas.microsoft.com/office/drawing/2014/main" id="{6C5A508E-281A-E049-8526-FA6854686D67}"/>
              </a:ext>
            </a:extLst>
          </p:cNvPr>
          <p:cNvSpPr/>
          <p:nvPr/>
        </p:nvSpPr>
        <p:spPr>
          <a:xfrm>
            <a:off x="3678294" y="2805135"/>
            <a:ext cx="3053483" cy="701749"/>
          </a:xfrm>
          <a:prstGeom prst="rect">
            <a:avLst/>
          </a:prstGeom>
          <a:ln>
            <a:solidFill>
              <a:schemeClr val="bg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2000" noProof="1">
                <a:latin typeface="Microsoft YaHei" panose="020B0503020204020204" pitchFamily="34" charset="-122"/>
                <a:ea typeface="Microsoft YaHei" panose="020B0503020204020204" pitchFamily="34" charset="-122"/>
              </a:rPr>
              <a:t>Parser + Optimizer</a:t>
            </a:r>
          </a:p>
        </p:txBody>
      </p:sp>
      <p:cxnSp>
        <p:nvCxnSpPr>
          <p:cNvPr id="17" name="Straight Arrow Connector 16">
            <a:extLst>
              <a:ext uri="{FF2B5EF4-FFF2-40B4-BE49-F238E27FC236}">
                <a16:creationId xmlns:a16="http://schemas.microsoft.com/office/drawing/2014/main" id="{F20C245E-D098-B34E-97B8-C2B9DC9C3574}"/>
              </a:ext>
            </a:extLst>
          </p:cNvPr>
          <p:cNvCxnSpPr>
            <a:cxnSpLocks/>
          </p:cNvCxnSpPr>
          <p:nvPr/>
        </p:nvCxnSpPr>
        <p:spPr>
          <a:xfrm>
            <a:off x="5147278" y="3575983"/>
            <a:ext cx="0" cy="554714"/>
          </a:xfrm>
          <a:prstGeom prst="straightConnector1">
            <a:avLst/>
          </a:prstGeom>
          <a:ln w="38100">
            <a:solidFill>
              <a:schemeClr val="bg1"/>
            </a:solidFill>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DEF2CA04-FE4C-2A4B-A89E-024647EDA8A5}"/>
              </a:ext>
            </a:extLst>
          </p:cNvPr>
          <p:cNvCxnSpPr>
            <a:cxnSpLocks/>
          </p:cNvCxnSpPr>
          <p:nvPr/>
        </p:nvCxnSpPr>
        <p:spPr>
          <a:xfrm>
            <a:off x="8892622" y="3575983"/>
            <a:ext cx="0" cy="554714"/>
          </a:xfrm>
          <a:prstGeom prst="straightConnector1">
            <a:avLst/>
          </a:prstGeom>
          <a:ln w="38100">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C56B88AE-877F-9B43-9317-EA6BFB65577D}"/>
              </a:ext>
            </a:extLst>
          </p:cNvPr>
          <p:cNvSpPr/>
          <p:nvPr/>
        </p:nvSpPr>
        <p:spPr>
          <a:xfrm>
            <a:off x="7343306" y="2823476"/>
            <a:ext cx="3053483" cy="701749"/>
          </a:xfrm>
          <a:prstGeom prst="rect">
            <a:avLst/>
          </a:prstGeom>
          <a:ln>
            <a:solidFill>
              <a:schemeClr val="bg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2000" noProof="1">
                <a:latin typeface="Microsoft YaHei" panose="020B0503020204020204" pitchFamily="34" charset="-122"/>
                <a:ea typeface="Microsoft YaHei" panose="020B0503020204020204" pitchFamily="34" charset="-122"/>
              </a:rPr>
              <a:t>File Manager</a:t>
            </a:r>
          </a:p>
          <a:p>
            <a:pPr algn="ctr"/>
            <a:r>
              <a:rPr lang="en-US" altLang="zh-CN" sz="2000" noProof="1">
                <a:latin typeface="Microsoft YaHei" panose="020B0503020204020204" pitchFamily="34" charset="-122"/>
                <a:ea typeface="Microsoft YaHei" panose="020B0503020204020204" pitchFamily="34" charset="-122"/>
              </a:rPr>
              <a:t>Transaction Manager</a:t>
            </a:r>
          </a:p>
        </p:txBody>
      </p:sp>
    </p:spTree>
    <p:extLst>
      <p:ext uri="{BB962C8B-B14F-4D97-AF65-F5344CB8AC3E}">
        <p14:creationId xmlns:p14="http://schemas.microsoft.com/office/powerpoint/2010/main" val="455155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漫长的历史</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0" name="TextBox 58">
            <a:extLst>
              <a:ext uri="{FF2B5EF4-FFF2-40B4-BE49-F238E27FC236}">
                <a16:creationId xmlns:a16="http://schemas.microsoft.com/office/drawing/2014/main" id="{E5DA4788-76CA-F547-8BE9-B58AF9B864CB}"/>
              </a:ext>
            </a:extLst>
          </p:cNvPr>
          <p:cNvSpPr txBox="1"/>
          <p:nvPr/>
        </p:nvSpPr>
        <p:spPr>
          <a:xfrm>
            <a:off x="8716079" y="686629"/>
            <a:ext cx="2589170" cy="461665"/>
          </a:xfrm>
          <a:prstGeom prst="rect">
            <a:avLst/>
          </a:prstGeom>
          <a:noFill/>
        </p:spPr>
        <p:txBody>
          <a:bodyPr wrap="none" rtlCol="0">
            <a:spAutoFit/>
          </a:bodyPr>
          <a:lstStyle/>
          <a:p>
            <a:r>
              <a:rPr lang="en-US" sz="2400" dirty="0">
                <a:solidFill>
                  <a:schemeClr val="bg1"/>
                </a:solidFill>
                <a:latin typeface="微软雅黑" panose="020B0503020204020204" pitchFamily="34" charset="-122"/>
                <a:ea typeface="微软雅黑" panose="020B0503020204020204" pitchFamily="34" charset="-122"/>
              </a:rPr>
              <a:t>5-1 SQL</a:t>
            </a:r>
            <a:r>
              <a:rPr lang="zh-CN" altLang="en-US" sz="2400" dirty="0">
                <a:solidFill>
                  <a:schemeClr val="bg1"/>
                </a:solidFill>
                <a:latin typeface="微软雅黑" panose="020B0503020204020204" pitchFamily="34" charset="-122"/>
                <a:ea typeface="微软雅黑" panose="020B0503020204020204" pitchFamily="34" charset="-122"/>
              </a:rPr>
              <a:t>快速入门</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1" name="TextBox 25">
            <a:extLst>
              <a:ext uri="{FF2B5EF4-FFF2-40B4-BE49-F238E27FC236}">
                <a16:creationId xmlns:a16="http://schemas.microsoft.com/office/drawing/2014/main" id="{64B0AC53-DF38-6F45-A690-08828AF259DF}"/>
              </a:ext>
            </a:extLst>
          </p:cNvPr>
          <p:cNvSpPr txBox="1"/>
          <p:nvPr/>
        </p:nvSpPr>
        <p:spPr>
          <a:xfrm>
            <a:off x="8716079" y="317297"/>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85153531-3AD5-7C4E-825F-49A7B0F47151}"/>
              </a:ext>
            </a:extLst>
          </p:cNvPr>
          <p:cNvPicPr>
            <a:picLocks noChangeAspect="1"/>
          </p:cNvPicPr>
          <p:nvPr/>
        </p:nvPicPr>
        <p:blipFill>
          <a:blip r:embed="rId3"/>
          <a:stretch>
            <a:fillRect/>
          </a:stretch>
        </p:blipFill>
        <p:spPr>
          <a:xfrm>
            <a:off x="1328567" y="1339557"/>
            <a:ext cx="9410317" cy="53238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944366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4.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4598EE"/>
            </a:gs>
            <a:gs pos="100000">
              <a:srgbClr val="1272C4"/>
            </a:gs>
          </a:gsLst>
          <a:lin ang="5400000" scaled="0"/>
        </a:gradFill>
        <a:ln>
          <a:noFill/>
        </a:ln>
      </a:spPr>
      <a:bodyPr anchor="ctr"/>
      <a:lstStyle>
        <a:defPPr algn="ctr" fontAlgn="auto">
          <a:defRPr noProof="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atopera_Workshop_招聘机器人3" id="{32C80897-EDE8-F541-9DDA-3E74D120CFCF}" vid="{76310001-9CE8-7A42-9061-A2C664E19A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2073</TotalTime>
  <Words>1904</Words>
  <Application>Microsoft Office PowerPoint</Application>
  <PresentationFormat>宽屏</PresentationFormat>
  <Paragraphs>267</Paragraphs>
  <Slides>26</Slides>
  <Notes>18</Notes>
  <HiddenSlides>2</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微软雅黑</vt:lpstr>
      <vt:lpstr>微软雅黑</vt:lpstr>
      <vt:lpstr>Segoe UI Historic</vt:lpstr>
      <vt:lpstr>Arial</vt:lpstr>
      <vt:lpstr>Calibri Light</vt:lpstr>
      <vt:lpstr>优设标题黑</vt:lpstr>
      <vt:lpstr>Calibri</vt:lpstr>
      <vt:lpstr>Office Theme</vt:lpstr>
      <vt:lpstr>PowerPoint 演示文稿</vt:lpstr>
      <vt:lpstr>PowerPoint 演示文稿</vt:lpstr>
      <vt:lpstr>PowerPoint 演示文稿</vt:lpstr>
      <vt:lpstr>自我介绍</vt:lpstr>
      <vt:lpstr>分享大纲</vt:lpstr>
      <vt:lpstr>SQL简介</vt:lpstr>
      <vt:lpstr>Structured Query Language</vt:lpstr>
      <vt:lpstr>SQL Components</vt:lpstr>
      <vt:lpstr>漫长的历史</vt:lpstr>
      <vt:lpstr>MySQL的历史</vt:lpstr>
      <vt:lpstr>本节前提准备</vt:lpstr>
      <vt:lpstr>下载示例源码</vt:lpstr>
      <vt:lpstr>准备练习数据表结构(ER)</vt:lpstr>
      <vt:lpstr>准备练习环境</vt:lpstr>
      <vt:lpstr>SQL基本语法</vt:lpstr>
      <vt:lpstr>基本语法</vt:lpstr>
      <vt:lpstr>SQL高级语法</vt:lpstr>
      <vt:lpstr>高级语法</vt:lpstr>
      <vt:lpstr>PowerPoint 演示文稿</vt:lpstr>
      <vt:lpstr>春松客服数据表</vt:lpstr>
      <vt:lpstr>对象关系映射(OR Mapping)</vt:lpstr>
      <vt:lpstr>SQL表结构初始化</vt:lpstr>
      <vt:lpstr>源码导读</vt:lpstr>
      <vt:lpstr>代码结构</vt:lpstr>
      <vt:lpstr>PowerPoint 演示文稿</vt:lpstr>
      <vt:lpstr>资源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Hai Liang Wang</dc:creator>
  <cp:lastModifiedBy>WANG Hai Liang</cp:lastModifiedBy>
  <cp:revision>1797</cp:revision>
  <dcterms:created xsi:type="dcterms:W3CDTF">2018-12-15T14:21:46Z</dcterms:created>
  <dcterms:modified xsi:type="dcterms:W3CDTF">2021-11-28T11:50:13Z</dcterms:modified>
</cp:coreProperties>
</file>